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8" r:id="rId1"/>
  </p:sldMasterIdLst>
  <p:sldIdLst>
    <p:sldId id="256" r:id="rId2"/>
    <p:sldId id="257" r:id="rId3"/>
    <p:sldId id="258" r:id="rId4"/>
    <p:sldId id="299" r:id="rId5"/>
    <p:sldId id="259" r:id="rId6"/>
    <p:sldId id="260" r:id="rId7"/>
    <p:sldId id="301" r:id="rId8"/>
    <p:sldId id="261" r:id="rId9"/>
    <p:sldId id="295" r:id="rId10"/>
    <p:sldId id="262" r:id="rId11"/>
    <p:sldId id="279" r:id="rId12"/>
    <p:sldId id="263" r:id="rId13"/>
    <p:sldId id="285" r:id="rId14"/>
    <p:sldId id="280" r:id="rId15"/>
    <p:sldId id="281" r:id="rId16"/>
    <p:sldId id="264" r:id="rId17"/>
    <p:sldId id="282" r:id="rId18"/>
    <p:sldId id="265" r:id="rId19"/>
    <p:sldId id="283" r:id="rId20"/>
    <p:sldId id="284" r:id="rId21"/>
    <p:sldId id="266" r:id="rId22"/>
    <p:sldId id="267" r:id="rId23"/>
    <p:sldId id="268" r:id="rId24"/>
    <p:sldId id="286" r:id="rId25"/>
    <p:sldId id="287" r:id="rId26"/>
    <p:sldId id="288" r:id="rId27"/>
    <p:sldId id="289" r:id="rId28"/>
    <p:sldId id="290" r:id="rId29"/>
    <p:sldId id="291" r:id="rId30"/>
    <p:sldId id="292" r:id="rId31"/>
    <p:sldId id="293" r:id="rId32"/>
    <p:sldId id="294" r:id="rId33"/>
    <p:sldId id="296" r:id="rId34"/>
    <p:sldId id="271" r:id="rId35"/>
    <p:sldId id="297" r:id="rId36"/>
    <p:sldId id="274" r:id="rId37"/>
    <p:sldId id="277" r:id="rId38"/>
    <p:sldId id="276" r:id="rId39"/>
    <p:sldId id="278" r:id="rId40"/>
    <p:sldId id="298" r:id="rId41"/>
    <p:sldId id="300"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7" d="100"/>
          <a:sy n="67" d="100"/>
        </p:scale>
        <p:origin x="-104" y="-504"/>
      </p:cViewPr>
      <p:guideLst>
        <p:guide orient="horz" pos="2160"/>
        <p:guide pos="3840"/>
      </p:guideLst>
    </p:cSldViewPr>
  </p:slideViewPr>
  <p:notesTextViewPr>
    <p:cViewPr>
      <p:scale>
        <a:sx n="1" d="1"/>
        <a:sy n="1" d="1"/>
      </p:scale>
      <p:origin x="0" y="0"/>
    </p:cViewPr>
  </p:notesTextViewPr>
  <p:sorterViewPr>
    <p:cViewPr>
      <p:scale>
        <a:sx n="66" d="100"/>
        <a:sy n="66" d="100"/>
      </p:scale>
      <p:origin x="0" y="1536"/>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3446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5660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8723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4532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8A87A34-81AB-432B-8DAE-1953F412C126}" type="datetimeFigureOut">
              <a:rPr lang="en-US" smtClean="0"/>
              <a:pPr/>
              <a:t>11/18/22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03397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11/18/22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30815990"/>
      </p:ext>
    </p:extLst>
  </p:cSld>
  <p:clrMapOvr>
    <a:masterClrMapping/>
  </p:clrMapOvr>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11/18/22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03163585"/>
      </p:ext>
    </p:extLst>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11/18/22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00768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11/18/22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356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11/18/22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32073954"/>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11/18/22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643883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8A87A34-81AB-432B-8DAE-1953F412C126}" type="datetimeFigureOut">
              <a:rPr lang="en-US" smtClean="0"/>
              <a:pPr/>
              <a:t>11/18/22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3964543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 Id="rId3" Type="http://schemas.openxmlformats.org/officeDocument/2006/relationships/image" Target="../media/image9.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1" Type="http://schemas.openxmlformats.org/officeDocument/2006/relationships/tags" Target="../tags/tag11.xml"/><Relationship Id="rId12" Type="http://schemas.openxmlformats.org/officeDocument/2006/relationships/slideLayout" Target="../slideLayouts/slideLayout2.xml"/><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 Id="rId9" Type="http://schemas.openxmlformats.org/officeDocument/2006/relationships/tags" Target="../tags/tag9.xml"/><Relationship Id="rId10" Type="http://schemas.openxmlformats.org/officeDocument/2006/relationships/tags" Target="../tags/tag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801368"/>
            <a:ext cx="9966960" cy="3035808"/>
          </a:xfrm>
        </p:spPr>
        <p:txBody>
          <a:bodyPr/>
          <a:lstStyle/>
          <a:p>
            <a:r>
              <a:rPr lang="en-US" dirty="0" smtClean="0"/>
              <a:t>Ralph Ellison </a:t>
            </a:r>
            <a:endParaRPr lang="en-US" dirty="0"/>
          </a:p>
        </p:txBody>
      </p:sp>
      <p:pic>
        <p:nvPicPr>
          <p:cNvPr id="6" name="Picture 5"/>
          <p:cNvPicPr>
            <a:picLocks noChangeAspect="1"/>
          </p:cNvPicPr>
          <p:nvPr/>
        </p:nvPicPr>
        <p:blipFill>
          <a:blip r:embed="rId2"/>
          <a:stretch>
            <a:fillRect/>
          </a:stretch>
        </p:blipFill>
        <p:spPr>
          <a:xfrm>
            <a:off x="315468" y="54864"/>
            <a:ext cx="4700016" cy="2249424"/>
          </a:xfrm>
          <a:prstGeom prst="rect">
            <a:avLst/>
          </a:prstGeom>
        </p:spPr>
      </p:pic>
      <p:pic>
        <p:nvPicPr>
          <p:cNvPr id="7" name="Picture 6"/>
          <p:cNvPicPr>
            <a:picLocks noChangeAspect="1"/>
          </p:cNvPicPr>
          <p:nvPr/>
        </p:nvPicPr>
        <p:blipFill>
          <a:blip r:embed="rId3"/>
          <a:stretch>
            <a:fillRect/>
          </a:stretch>
        </p:blipFill>
        <p:spPr>
          <a:xfrm>
            <a:off x="6053328" y="3831336"/>
            <a:ext cx="3231071" cy="2597515"/>
          </a:xfrm>
          <a:prstGeom prst="rect">
            <a:avLst/>
          </a:prstGeom>
        </p:spPr>
      </p:pic>
    </p:spTree>
    <p:extLst>
      <p:ext uri="{BB962C8B-B14F-4D97-AF65-F5344CB8AC3E}">
        <p14:creationId xmlns:p14="http://schemas.microsoft.com/office/powerpoint/2010/main" val="103115506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ractur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55448"/>
            <a:ext cx="10058400" cy="649224"/>
          </a:xfrm>
        </p:spPr>
        <p:txBody>
          <a:bodyPr>
            <a:noAutofit/>
          </a:bodyPr>
          <a:lstStyle/>
          <a:p>
            <a:pPr algn="ctr"/>
            <a:r>
              <a:rPr lang="en-US" sz="4400" dirty="0" smtClean="0"/>
              <a:t>Chapter 1: </a:t>
            </a:r>
            <a:r>
              <a:rPr lang="en-US" altLang="en-US" sz="4400" dirty="0" smtClean="0"/>
              <a:t>Battle </a:t>
            </a:r>
            <a:r>
              <a:rPr lang="en-US" altLang="en-US" sz="4400" dirty="0"/>
              <a:t>Royal part 1</a:t>
            </a:r>
            <a:endParaRPr lang="en-US" sz="4400" dirty="0"/>
          </a:p>
        </p:txBody>
      </p:sp>
      <p:sp>
        <p:nvSpPr>
          <p:cNvPr id="3" name="Content Placeholder 2"/>
          <p:cNvSpPr>
            <a:spLocks noGrp="1"/>
          </p:cNvSpPr>
          <p:nvPr>
            <p:ph idx="1"/>
          </p:nvPr>
        </p:nvSpPr>
        <p:spPr>
          <a:xfrm>
            <a:off x="283464" y="804672"/>
            <a:ext cx="11667744" cy="5916168"/>
          </a:xfrm>
        </p:spPr>
        <p:txBody>
          <a:bodyPr>
            <a:normAutofit/>
          </a:bodyPr>
          <a:lstStyle/>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Setting: </a:t>
            </a:r>
          </a:p>
          <a:p>
            <a:pPr marL="658368" lvl="1" indent="-246888">
              <a:lnSpc>
                <a:spcPct val="100000"/>
              </a:lnSpc>
              <a:spcBef>
                <a:spcPts val="300"/>
              </a:spcBef>
              <a:spcAft>
                <a:spcPts val="0"/>
              </a:spcAft>
              <a:buClr>
                <a:srgbClr val="9F2936"/>
              </a:buClr>
              <a:buSzTx/>
              <a:buFont typeface="Georgia"/>
              <a:buChar char="▫"/>
              <a:defRPr/>
            </a:pPr>
            <a:r>
              <a:rPr lang="en-US" dirty="0">
                <a:solidFill>
                  <a:srgbClr val="9F2936"/>
                </a:solidFill>
                <a:latin typeface="Georgia"/>
              </a:rPr>
              <a:t>After high school graduation, ballroom of a hotel</a:t>
            </a:r>
          </a:p>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IM (character) becomes the main narrator</a:t>
            </a:r>
          </a:p>
          <a:p>
            <a:pPr marL="658368" lvl="1" indent="-246888">
              <a:lnSpc>
                <a:spcPct val="100000"/>
              </a:lnSpc>
              <a:spcBef>
                <a:spcPts val="300"/>
              </a:spcBef>
              <a:spcAft>
                <a:spcPts val="0"/>
              </a:spcAft>
              <a:buClr>
                <a:srgbClr val="9F2936"/>
              </a:buClr>
              <a:buSzTx/>
              <a:buFont typeface="Georgia"/>
              <a:buChar char="▫"/>
              <a:defRPr/>
            </a:pPr>
            <a:r>
              <a:rPr lang="en-US" dirty="0">
                <a:solidFill>
                  <a:srgbClr val="9F2936"/>
                </a:solidFill>
                <a:latin typeface="Georgia"/>
              </a:rPr>
              <a:t>His behavior around whites signifies his naivety </a:t>
            </a:r>
          </a:p>
          <a:p>
            <a:pPr marL="658368" lvl="1" indent="-246888">
              <a:lnSpc>
                <a:spcPct val="100000"/>
              </a:lnSpc>
              <a:spcBef>
                <a:spcPts val="300"/>
              </a:spcBef>
              <a:spcAft>
                <a:spcPts val="0"/>
              </a:spcAft>
              <a:buClr>
                <a:srgbClr val="9F2936"/>
              </a:buClr>
              <a:buSzTx/>
              <a:buFont typeface="Georgia"/>
              <a:buChar char="▫"/>
              <a:defRPr/>
            </a:pPr>
            <a:r>
              <a:rPr lang="en-US" dirty="0">
                <a:solidFill>
                  <a:srgbClr val="9F2936"/>
                </a:solidFill>
                <a:latin typeface="Georgia"/>
              </a:rPr>
              <a:t>IM (narrator) makes comments at beginning and end of chapter showing how much he’s changed</a:t>
            </a:r>
          </a:p>
          <a:p>
            <a:pPr marL="366268" lvl="0" indent="-246888">
              <a:lnSpc>
                <a:spcPct val="100000"/>
              </a:lnSpc>
              <a:spcBef>
                <a:spcPts val="300"/>
              </a:spcBef>
              <a:buClr>
                <a:srgbClr val="1B587C"/>
              </a:buClr>
              <a:buSzTx/>
              <a:buFont typeface="Georgia"/>
              <a:buChar char="▫"/>
              <a:defRPr/>
            </a:pPr>
            <a:r>
              <a:rPr lang="en-US" dirty="0">
                <a:solidFill>
                  <a:prstClr val="black"/>
                </a:solidFill>
                <a:latin typeface="Georgia"/>
              </a:rPr>
              <a:t>Dialogue &amp; diction/syntax &amp; tone:</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Major difference between the voices of IM (character) and IM (narrator): IM (character) merely states things, doesn’t analyze or doubt them, IM (narrator) is more experienced and jaded, ironically humorous </a:t>
            </a:r>
          </a:p>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Allusions:</a:t>
            </a:r>
          </a:p>
          <a:p>
            <a:pPr marL="658368" lvl="1" indent="-246888">
              <a:lnSpc>
                <a:spcPct val="100000"/>
              </a:lnSpc>
              <a:spcBef>
                <a:spcPts val="300"/>
              </a:spcBef>
              <a:spcAft>
                <a:spcPts val="0"/>
              </a:spcAft>
              <a:buClr>
                <a:srgbClr val="9F2936"/>
              </a:buClr>
              <a:buSzTx/>
              <a:buFont typeface="Georgia"/>
              <a:buChar char="▫"/>
              <a:defRPr/>
            </a:pPr>
            <a:r>
              <a:rPr lang="en-US" dirty="0">
                <a:solidFill>
                  <a:srgbClr val="9F2936"/>
                </a:solidFill>
                <a:latin typeface="Georgia"/>
              </a:rPr>
              <a:t>Booker T </a:t>
            </a:r>
            <a:r>
              <a:rPr lang="en-US" dirty="0" smtClean="0">
                <a:solidFill>
                  <a:srgbClr val="9F2936"/>
                </a:solidFill>
                <a:latin typeface="Georgia"/>
              </a:rPr>
              <a:t>Washington</a:t>
            </a:r>
          </a:p>
          <a:p>
            <a:pPr marL="658368" lvl="1" indent="-246888">
              <a:lnSpc>
                <a:spcPct val="100000"/>
              </a:lnSpc>
              <a:spcBef>
                <a:spcPts val="300"/>
              </a:spcBef>
              <a:spcAft>
                <a:spcPts val="0"/>
              </a:spcAft>
              <a:buClr>
                <a:srgbClr val="9F2936"/>
              </a:buClr>
              <a:buSzTx/>
              <a:buFont typeface="Georgia"/>
              <a:buChar char="▫"/>
              <a:defRPr/>
            </a:pPr>
            <a:r>
              <a:rPr lang="en-US" dirty="0" smtClean="0">
                <a:solidFill>
                  <a:srgbClr val="9F2936"/>
                </a:solidFill>
                <a:latin typeface="Georgia"/>
              </a:rPr>
              <a:t>Atlanta </a:t>
            </a:r>
            <a:r>
              <a:rPr lang="en-US" dirty="0">
                <a:solidFill>
                  <a:srgbClr val="9F2936"/>
                </a:solidFill>
                <a:latin typeface="Georgia"/>
              </a:rPr>
              <a:t>Compromise </a:t>
            </a:r>
            <a:endParaRPr lang="en-US" dirty="0" smtClean="0">
              <a:solidFill>
                <a:srgbClr val="9F2936"/>
              </a:solidFill>
              <a:latin typeface="Georgia"/>
            </a:endParaRPr>
          </a:p>
          <a:p>
            <a:pPr marL="658368" lvl="1" indent="-246888">
              <a:lnSpc>
                <a:spcPct val="100000"/>
              </a:lnSpc>
              <a:spcBef>
                <a:spcPts val="300"/>
              </a:spcBef>
              <a:spcAft>
                <a:spcPts val="0"/>
              </a:spcAft>
              <a:buClr>
                <a:srgbClr val="9F2936"/>
              </a:buClr>
              <a:buSzTx/>
              <a:buFont typeface="Georgia"/>
              <a:buChar char="▫"/>
              <a:defRPr/>
            </a:pPr>
            <a:r>
              <a:rPr lang="en-US" dirty="0" smtClean="0">
                <a:solidFill>
                  <a:srgbClr val="9F2936"/>
                </a:solidFill>
                <a:latin typeface="Georgia"/>
              </a:rPr>
              <a:t>Emancipation Proclamation </a:t>
            </a:r>
            <a:endParaRPr lang="en-US" dirty="0">
              <a:solidFill>
                <a:srgbClr val="9F2936"/>
              </a:solidFill>
              <a:latin typeface="Georgia"/>
            </a:endParaRPr>
          </a:p>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Symbols/motifs:</a:t>
            </a:r>
          </a:p>
          <a:p>
            <a:pPr marL="658368" lvl="1" indent="-246888">
              <a:lnSpc>
                <a:spcPct val="100000"/>
              </a:lnSpc>
              <a:spcBef>
                <a:spcPts val="300"/>
              </a:spcBef>
              <a:spcAft>
                <a:spcPts val="0"/>
              </a:spcAft>
              <a:buClr>
                <a:srgbClr val="9F2936"/>
              </a:buClr>
              <a:buSzTx/>
              <a:buFont typeface="Georgia"/>
              <a:buChar char="▫"/>
              <a:defRPr/>
            </a:pPr>
            <a:r>
              <a:rPr lang="en-US" dirty="0">
                <a:solidFill>
                  <a:srgbClr val="9F2936"/>
                </a:solidFill>
                <a:latin typeface="Georgia"/>
              </a:rPr>
              <a:t>Black &amp; white sexuality</a:t>
            </a:r>
          </a:p>
          <a:p>
            <a:pPr marL="658368" lvl="1" indent="-246888">
              <a:lnSpc>
                <a:spcPct val="100000"/>
              </a:lnSpc>
              <a:spcBef>
                <a:spcPts val="300"/>
              </a:spcBef>
              <a:spcAft>
                <a:spcPts val="0"/>
              </a:spcAft>
              <a:buClr>
                <a:srgbClr val="9F2936"/>
              </a:buClr>
              <a:buSzTx/>
              <a:buFont typeface="Georgia"/>
              <a:buChar char="▫"/>
              <a:defRPr/>
            </a:pPr>
            <a:r>
              <a:rPr lang="en-US" dirty="0">
                <a:solidFill>
                  <a:srgbClr val="9F2936"/>
                </a:solidFill>
                <a:latin typeface="Georgia"/>
              </a:rPr>
              <a:t>Electricity </a:t>
            </a:r>
          </a:p>
          <a:p>
            <a:pPr marL="658368" lvl="1" indent="-246888">
              <a:lnSpc>
                <a:spcPct val="100000"/>
              </a:lnSpc>
              <a:spcBef>
                <a:spcPts val="300"/>
              </a:spcBef>
              <a:spcAft>
                <a:spcPts val="0"/>
              </a:spcAft>
              <a:buClr>
                <a:srgbClr val="9F2936"/>
              </a:buClr>
              <a:buSzTx/>
              <a:buFont typeface="Georgia"/>
              <a:buChar char="▫"/>
              <a:defRPr/>
            </a:pPr>
            <a:r>
              <a:rPr lang="en-US" dirty="0">
                <a:solidFill>
                  <a:srgbClr val="9F2936"/>
                </a:solidFill>
                <a:latin typeface="Georgia"/>
              </a:rPr>
              <a:t>Whites causing conflict between blacks</a:t>
            </a:r>
          </a:p>
          <a:p>
            <a:pPr marL="658368" lvl="1" indent="-246888">
              <a:lnSpc>
                <a:spcPct val="100000"/>
              </a:lnSpc>
              <a:spcBef>
                <a:spcPts val="300"/>
              </a:spcBef>
              <a:spcAft>
                <a:spcPts val="0"/>
              </a:spcAft>
              <a:buClr>
                <a:srgbClr val="9F2936"/>
              </a:buClr>
              <a:buSzTx/>
              <a:buFont typeface="Georgia"/>
              <a:buChar char="▫"/>
              <a:defRPr/>
            </a:pPr>
            <a:r>
              <a:rPr lang="en-US" dirty="0">
                <a:solidFill>
                  <a:srgbClr val="9F2936"/>
                </a:solidFill>
                <a:latin typeface="Georgia"/>
              </a:rPr>
              <a:t>Briefcase </a:t>
            </a:r>
          </a:p>
          <a:p>
            <a:pPr marL="658368" lvl="1" indent="-246888">
              <a:lnSpc>
                <a:spcPct val="100000"/>
              </a:lnSpc>
              <a:spcBef>
                <a:spcPts val="300"/>
              </a:spcBef>
              <a:spcAft>
                <a:spcPts val="0"/>
              </a:spcAft>
              <a:buClr>
                <a:srgbClr val="9F2936"/>
              </a:buClr>
              <a:buSzTx/>
              <a:buFont typeface="Georgia"/>
              <a:buChar char="▫"/>
              <a:defRPr/>
            </a:pPr>
            <a:r>
              <a:rPr lang="en-US" dirty="0">
                <a:solidFill>
                  <a:srgbClr val="9F2936"/>
                </a:solidFill>
                <a:latin typeface="Georgia"/>
              </a:rPr>
              <a:t>“To whom it may concern: keep this nigger-boy running”</a:t>
            </a:r>
          </a:p>
          <a:p>
            <a:endParaRPr lang="en-US" dirty="0"/>
          </a:p>
        </p:txBody>
      </p:sp>
    </p:spTree>
    <p:extLst>
      <p:ext uri="{BB962C8B-B14F-4D97-AF65-F5344CB8AC3E}">
        <p14:creationId xmlns:p14="http://schemas.microsoft.com/office/powerpoint/2010/main" val="179257150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250">
        <p15:prstTrans prst="origami"/>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par>
                                <p:cTn id="39" presetID="53" presetClass="entr" presetSubtype="16"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p:cTn id="4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3">
                                            <p:txEl>
                                              <p:pRg st="7" end="7"/>
                                            </p:txEl>
                                          </p:spTgt>
                                        </p:tgtEl>
                                      </p:cBhvr>
                                    </p:animEffect>
                                  </p:childTnLst>
                                </p:cTn>
                              </p:par>
                              <p:par>
                                <p:cTn id="51" presetID="53" presetClass="entr" presetSubtype="16"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5" dur="500"/>
                                        <p:tgtEl>
                                          <p:spTgt spid="3">
                                            <p:txEl>
                                              <p:pRg st="8" end="8"/>
                                            </p:txEl>
                                          </p:spTgt>
                                        </p:tgtEl>
                                      </p:cBhvr>
                                    </p:animEffect>
                                  </p:childTnLst>
                                </p:cTn>
                              </p:par>
                              <p:par>
                                <p:cTn id="56" presetID="53" presetClass="entr" presetSubtype="16" fill="hold"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 calcmode="lin" valueType="num">
                                      <p:cBhvr>
                                        <p:cTn id="58"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0" dur="500"/>
                                        <p:tgtEl>
                                          <p:spTgt spid="3">
                                            <p:txEl>
                                              <p:pRg st="9" end="9"/>
                                            </p:txEl>
                                          </p:spTgt>
                                        </p:tgtEl>
                                      </p:cBhvr>
                                    </p:animEffect>
                                  </p:childTnLst>
                                </p:cTn>
                              </p:par>
                              <p:par>
                                <p:cTn id="61" presetID="53" presetClass="entr" presetSubtype="16" fill="hold"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3">
                                            <p:txEl>
                                              <p:pRg st="10" end="1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 calcmode="lin" valueType="num">
                                      <p:cBhvr>
                                        <p:cTn id="70"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2" dur="500"/>
                                        <p:tgtEl>
                                          <p:spTgt spid="3">
                                            <p:txEl>
                                              <p:pRg st="11" end="11"/>
                                            </p:txEl>
                                          </p:spTgt>
                                        </p:tgtEl>
                                      </p:cBhvr>
                                    </p:animEffect>
                                  </p:childTnLst>
                                </p:cTn>
                              </p:par>
                              <p:par>
                                <p:cTn id="73" presetID="53" presetClass="entr" presetSubtype="16" fill="hold" nodeType="with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 calcmode="lin" valueType="num">
                                      <p:cBhvr>
                                        <p:cTn id="75"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76"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77" dur="500"/>
                                        <p:tgtEl>
                                          <p:spTgt spid="3">
                                            <p:txEl>
                                              <p:pRg st="12" end="12"/>
                                            </p:txEl>
                                          </p:spTgt>
                                        </p:tgtEl>
                                      </p:cBhvr>
                                    </p:animEffect>
                                  </p:childTnLst>
                                </p:cTn>
                              </p:par>
                              <p:par>
                                <p:cTn id="78" presetID="53" presetClass="entr" presetSubtype="16" fill="hold" nodeType="withEffect">
                                  <p:stCondLst>
                                    <p:cond delay="0"/>
                                  </p:stCondLst>
                                  <p:childTnLst>
                                    <p:set>
                                      <p:cBhvr>
                                        <p:cTn id="79" dur="1" fill="hold">
                                          <p:stCondLst>
                                            <p:cond delay="0"/>
                                          </p:stCondLst>
                                        </p:cTn>
                                        <p:tgtEl>
                                          <p:spTgt spid="3">
                                            <p:txEl>
                                              <p:pRg st="13" end="13"/>
                                            </p:txEl>
                                          </p:spTgt>
                                        </p:tgtEl>
                                        <p:attrNameLst>
                                          <p:attrName>style.visibility</p:attrName>
                                        </p:attrNameLst>
                                      </p:cBhvr>
                                      <p:to>
                                        <p:strVal val="visible"/>
                                      </p:to>
                                    </p:set>
                                    <p:anim calcmode="lin" valueType="num">
                                      <p:cBhvr>
                                        <p:cTn id="80"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81"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82" dur="500"/>
                                        <p:tgtEl>
                                          <p:spTgt spid="3">
                                            <p:txEl>
                                              <p:pRg st="13" end="13"/>
                                            </p:txEl>
                                          </p:spTgt>
                                        </p:tgtEl>
                                      </p:cBhvr>
                                    </p:animEffect>
                                  </p:childTnLst>
                                </p:cTn>
                              </p:par>
                              <p:par>
                                <p:cTn id="83" presetID="53" presetClass="entr" presetSubtype="16" fill="hold" nodeType="with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 calcmode="lin" valueType="num">
                                      <p:cBhvr>
                                        <p:cTn id="85"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86"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87" dur="500"/>
                                        <p:tgtEl>
                                          <p:spTgt spid="3">
                                            <p:txEl>
                                              <p:pRg st="14" end="14"/>
                                            </p:txEl>
                                          </p:spTgt>
                                        </p:tgtEl>
                                      </p:cBhvr>
                                    </p:animEffect>
                                  </p:childTnLst>
                                </p:cTn>
                              </p:par>
                              <p:par>
                                <p:cTn id="88" presetID="53" presetClass="entr" presetSubtype="16" fill="hold" nodeType="withEffect">
                                  <p:stCondLst>
                                    <p:cond delay="0"/>
                                  </p:stCondLst>
                                  <p:childTnLst>
                                    <p:set>
                                      <p:cBhvr>
                                        <p:cTn id="89" dur="1" fill="hold">
                                          <p:stCondLst>
                                            <p:cond delay="0"/>
                                          </p:stCondLst>
                                        </p:cTn>
                                        <p:tgtEl>
                                          <p:spTgt spid="3">
                                            <p:txEl>
                                              <p:pRg st="15" end="15"/>
                                            </p:txEl>
                                          </p:spTgt>
                                        </p:tgtEl>
                                        <p:attrNameLst>
                                          <p:attrName>style.visibility</p:attrName>
                                        </p:attrNameLst>
                                      </p:cBhvr>
                                      <p:to>
                                        <p:strVal val="visible"/>
                                      </p:to>
                                    </p:set>
                                    <p:anim calcmode="lin" valueType="num">
                                      <p:cBhvr>
                                        <p:cTn id="90" dur="5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91" dur="500" fill="hold"/>
                                        <p:tgtEl>
                                          <p:spTgt spid="3">
                                            <p:txEl>
                                              <p:pRg st="15" end="15"/>
                                            </p:txEl>
                                          </p:spTgt>
                                        </p:tgtEl>
                                        <p:attrNameLst>
                                          <p:attrName>ppt_h</p:attrName>
                                        </p:attrNameLst>
                                      </p:cBhvr>
                                      <p:tavLst>
                                        <p:tav tm="0">
                                          <p:val>
                                            <p:fltVal val="0"/>
                                          </p:val>
                                        </p:tav>
                                        <p:tav tm="100000">
                                          <p:val>
                                            <p:strVal val="#ppt_h"/>
                                          </p:val>
                                        </p:tav>
                                      </p:tavLst>
                                    </p:anim>
                                    <p:animEffect transition="in" filter="fade">
                                      <p:cBhvr>
                                        <p:cTn id="92" dur="500"/>
                                        <p:tgtEl>
                                          <p:spTgt spid="3">
                                            <p:txEl>
                                              <p:pRg st="15" end="15"/>
                                            </p:txEl>
                                          </p:spTgt>
                                        </p:tgtEl>
                                      </p:cBhvr>
                                    </p:animEffect>
                                  </p:childTnLst>
                                </p:cTn>
                              </p:par>
                              <p:par>
                                <p:cTn id="93" presetID="53" presetClass="entr" presetSubtype="16" fill="hold" nodeType="withEffect">
                                  <p:stCondLst>
                                    <p:cond delay="0"/>
                                  </p:stCondLst>
                                  <p:childTnLst>
                                    <p:set>
                                      <p:cBhvr>
                                        <p:cTn id="94" dur="1" fill="hold">
                                          <p:stCondLst>
                                            <p:cond delay="0"/>
                                          </p:stCondLst>
                                        </p:cTn>
                                        <p:tgtEl>
                                          <p:spTgt spid="3">
                                            <p:txEl>
                                              <p:pRg st="16" end="16"/>
                                            </p:txEl>
                                          </p:spTgt>
                                        </p:tgtEl>
                                        <p:attrNameLst>
                                          <p:attrName>style.visibility</p:attrName>
                                        </p:attrNameLst>
                                      </p:cBhvr>
                                      <p:to>
                                        <p:strVal val="visible"/>
                                      </p:to>
                                    </p:set>
                                    <p:anim calcmode="lin" valueType="num">
                                      <p:cBhvr>
                                        <p:cTn id="95" dur="500" fill="hold"/>
                                        <p:tgtEl>
                                          <p:spTgt spid="3">
                                            <p:txEl>
                                              <p:pRg st="16" end="16"/>
                                            </p:txEl>
                                          </p:spTgt>
                                        </p:tgtEl>
                                        <p:attrNameLst>
                                          <p:attrName>ppt_w</p:attrName>
                                        </p:attrNameLst>
                                      </p:cBhvr>
                                      <p:tavLst>
                                        <p:tav tm="0">
                                          <p:val>
                                            <p:fltVal val="0"/>
                                          </p:val>
                                        </p:tav>
                                        <p:tav tm="100000">
                                          <p:val>
                                            <p:strVal val="#ppt_w"/>
                                          </p:val>
                                        </p:tav>
                                      </p:tavLst>
                                    </p:anim>
                                    <p:anim calcmode="lin" valueType="num">
                                      <p:cBhvr>
                                        <p:cTn id="96" dur="500" fill="hold"/>
                                        <p:tgtEl>
                                          <p:spTgt spid="3">
                                            <p:txEl>
                                              <p:pRg st="16" end="16"/>
                                            </p:txEl>
                                          </p:spTgt>
                                        </p:tgtEl>
                                        <p:attrNameLst>
                                          <p:attrName>ppt_h</p:attrName>
                                        </p:attrNameLst>
                                      </p:cBhvr>
                                      <p:tavLst>
                                        <p:tav tm="0">
                                          <p:val>
                                            <p:fltVal val="0"/>
                                          </p:val>
                                        </p:tav>
                                        <p:tav tm="100000">
                                          <p:val>
                                            <p:strVal val="#ppt_h"/>
                                          </p:val>
                                        </p:tav>
                                      </p:tavLst>
                                    </p:anim>
                                    <p:animEffect transition="in" filter="fade">
                                      <p:cBhvr>
                                        <p:cTn id="97"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8" y="100584"/>
            <a:ext cx="10972800" cy="704088"/>
          </a:xfrm>
        </p:spPr>
        <p:txBody>
          <a:bodyPr>
            <a:normAutofit fontScale="90000"/>
          </a:bodyPr>
          <a:lstStyle/>
          <a:p>
            <a:pPr algn="ctr"/>
            <a:r>
              <a:rPr lang="en-US" dirty="0" smtClean="0"/>
              <a:t>Chapter 1: battle royal part 2</a:t>
            </a:r>
            <a:endParaRPr lang="en-US" dirty="0"/>
          </a:p>
        </p:txBody>
      </p:sp>
      <p:sp>
        <p:nvSpPr>
          <p:cNvPr id="3" name="Content Placeholder 2"/>
          <p:cNvSpPr>
            <a:spLocks noGrp="1"/>
          </p:cNvSpPr>
          <p:nvPr>
            <p:ph idx="1"/>
          </p:nvPr>
        </p:nvSpPr>
        <p:spPr>
          <a:xfrm>
            <a:off x="246888" y="804672"/>
            <a:ext cx="11649456" cy="5751576"/>
          </a:xfrm>
        </p:spPr>
        <p:txBody>
          <a:bodyPr>
            <a:normAutofit/>
          </a:bodyPr>
          <a:lstStyle/>
          <a:p>
            <a:pPr marL="576580" indent="-457200">
              <a:lnSpc>
                <a:spcPct val="100000"/>
              </a:lnSpc>
              <a:spcBef>
                <a:spcPts val="300"/>
              </a:spcBef>
              <a:buClr>
                <a:srgbClr val="1B587C"/>
              </a:buClr>
              <a:buSzTx/>
              <a:buFont typeface="Arial" panose="020B0604020202020204" pitchFamily="34" charset="0"/>
              <a:buChar char="•"/>
              <a:defRPr/>
            </a:pPr>
            <a:r>
              <a:rPr lang="en-US" sz="2600" dirty="0" smtClean="0">
                <a:solidFill>
                  <a:prstClr val="black"/>
                </a:solidFill>
                <a:latin typeface="Georgia"/>
              </a:rPr>
              <a:t>Imagery</a:t>
            </a:r>
            <a:r>
              <a:rPr lang="en-US" sz="2600" dirty="0">
                <a:solidFill>
                  <a:prstClr val="black"/>
                </a:solidFill>
                <a:latin typeface="Georgia"/>
              </a:rPr>
              <a:t>:</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The fighters are described like animals, sub-human</a:t>
            </a:r>
          </a:p>
          <a:p>
            <a:pPr marL="566928" lvl="0" indent="-457200">
              <a:lnSpc>
                <a:spcPct val="100000"/>
              </a:lnSpc>
              <a:spcBef>
                <a:spcPts val="300"/>
              </a:spcBef>
              <a:buClr>
                <a:srgbClr val="1B587C"/>
              </a:buClr>
              <a:buSzTx/>
              <a:buFont typeface="Arial" panose="020B0604020202020204" pitchFamily="34" charset="0"/>
              <a:buChar char="•"/>
              <a:defRPr/>
            </a:pPr>
            <a:r>
              <a:rPr lang="en-US" sz="2600" dirty="0">
                <a:solidFill>
                  <a:prstClr val="black"/>
                </a:solidFill>
                <a:latin typeface="Georgia"/>
              </a:rPr>
              <a:t>Foreshadowing: </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The grandfather’s last words</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IM (narrator) hinting that IM (character) doesn’t understand his situation yet</a:t>
            </a:r>
          </a:p>
          <a:p>
            <a:pPr marL="566928" lvl="0" indent="-457200">
              <a:lnSpc>
                <a:spcPct val="100000"/>
              </a:lnSpc>
              <a:spcBef>
                <a:spcPts val="300"/>
              </a:spcBef>
              <a:buClr>
                <a:srgbClr val="1B587C"/>
              </a:buClr>
              <a:buSzTx/>
              <a:buFont typeface="Arial" panose="020B0604020202020204" pitchFamily="34" charset="0"/>
              <a:buChar char="•"/>
              <a:defRPr/>
            </a:pPr>
            <a:r>
              <a:rPr lang="en-US" sz="2600" dirty="0">
                <a:solidFill>
                  <a:prstClr val="black"/>
                </a:solidFill>
                <a:latin typeface="Georgia"/>
              </a:rPr>
              <a:t>Irony:</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Situational: whites trying to mold blacks into “stereotypical” promiscuous beasts yet trying to stop them from touching their women</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Dramatic: IM (character) doesn’t realize he’s being played by the whites</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Verbal: IM (narrator) knows what will happen later</a:t>
            </a:r>
          </a:p>
          <a:p>
            <a:endParaRPr lang="en-US" dirty="0"/>
          </a:p>
        </p:txBody>
      </p:sp>
    </p:spTree>
    <p:extLst>
      <p:ext uri="{BB962C8B-B14F-4D97-AF65-F5344CB8AC3E}">
        <p14:creationId xmlns:p14="http://schemas.microsoft.com/office/powerpoint/2010/main" val="298800726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airplan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par>
                                <p:cTn id="39" presetID="53" presetClass="entr" presetSubtype="16"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par>
                                <p:cTn id="44" presetID="53" presetClass="entr" presetSubtype="16"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8" dur="500"/>
                                        <p:tgtEl>
                                          <p:spTgt spid="3">
                                            <p:txEl>
                                              <p:pRg st="7" end="7"/>
                                            </p:txEl>
                                          </p:spTgt>
                                        </p:tgtEl>
                                      </p:cBhvr>
                                    </p:animEffect>
                                  </p:childTnLst>
                                </p:cTn>
                              </p:par>
                              <p:par>
                                <p:cTn id="49" presetID="53" presetClass="entr" presetSubtype="16"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 y="73152"/>
            <a:ext cx="12054840" cy="960120"/>
          </a:xfrm>
        </p:spPr>
        <p:txBody>
          <a:bodyPr>
            <a:noAutofit/>
          </a:bodyPr>
          <a:lstStyle/>
          <a:p>
            <a:pPr algn="ctr"/>
            <a:r>
              <a:rPr lang="en-US" sz="3200" dirty="0" smtClean="0"/>
              <a:t>Chapters 2 – 3 </a:t>
            </a:r>
            <a:r>
              <a:rPr lang="en-US" altLang="en-US" sz="3200" dirty="0"/>
              <a:t>Norton &amp; the Golden Day </a:t>
            </a:r>
            <a:r>
              <a:rPr lang="en-US" altLang="en-US" sz="3200" dirty="0" smtClean="0"/>
              <a:t>part </a:t>
            </a:r>
            <a:r>
              <a:rPr lang="en-US" altLang="en-US" sz="3200" dirty="0"/>
              <a:t>1</a:t>
            </a:r>
            <a:endParaRPr lang="en-US" sz="3200" dirty="0"/>
          </a:p>
        </p:txBody>
      </p:sp>
      <p:sp>
        <p:nvSpPr>
          <p:cNvPr id="3" name="Content Placeholder 2"/>
          <p:cNvSpPr>
            <a:spLocks noGrp="1"/>
          </p:cNvSpPr>
          <p:nvPr>
            <p:ph idx="1"/>
          </p:nvPr>
        </p:nvSpPr>
        <p:spPr>
          <a:xfrm>
            <a:off x="137160" y="932688"/>
            <a:ext cx="11887200" cy="5806440"/>
          </a:xfrm>
        </p:spPr>
        <p:txBody>
          <a:bodyPr>
            <a:normAutofit/>
          </a:bodyPr>
          <a:lstStyle/>
          <a:p>
            <a:pPr marL="365760" lvl="0" indent="-256032">
              <a:lnSpc>
                <a:spcPct val="100000"/>
              </a:lnSpc>
              <a:spcBef>
                <a:spcPts val="300"/>
              </a:spcBef>
              <a:buClr>
                <a:srgbClr val="1B587C"/>
              </a:buClr>
              <a:buSzTx/>
              <a:buFont typeface="Georgia"/>
              <a:buChar char="•"/>
              <a:defRPr/>
            </a:pPr>
            <a:r>
              <a:rPr lang="en-US" sz="2200" dirty="0">
                <a:solidFill>
                  <a:prstClr val="black"/>
                </a:solidFill>
                <a:latin typeface="Georgia"/>
              </a:rPr>
              <a:t>Setting:</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The college, </a:t>
            </a:r>
            <a:r>
              <a:rPr lang="en-US" sz="2200" dirty="0" err="1">
                <a:solidFill>
                  <a:srgbClr val="9F2936"/>
                </a:solidFill>
                <a:latin typeface="Georgia"/>
              </a:rPr>
              <a:t>Trueblood’s</a:t>
            </a:r>
            <a:r>
              <a:rPr lang="en-US" sz="2200" dirty="0">
                <a:solidFill>
                  <a:srgbClr val="9F2936"/>
                </a:solidFill>
                <a:latin typeface="Georgia"/>
              </a:rPr>
              <a:t> shack, the Golden Day</a:t>
            </a:r>
          </a:p>
          <a:p>
            <a:pPr marL="365760" lvl="0" indent="-256032">
              <a:lnSpc>
                <a:spcPct val="100000"/>
              </a:lnSpc>
              <a:spcBef>
                <a:spcPts val="300"/>
              </a:spcBef>
              <a:buClr>
                <a:srgbClr val="1B587C"/>
              </a:buClr>
              <a:buSzTx/>
              <a:buFont typeface="Georgia"/>
              <a:buChar char="•"/>
              <a:defRPr/>
            </a:pPr>
            <a:r>
              <a:rPr lang="en-US" sz="2200" dirty="0">
                <a:solidFill>
                  <a:prstClr val="black"/>
                </a:solidFill>
                <a:latin typeface="Georgia"/>
              </a:rPr>
              <a:t>Characters introduced:</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Mr. Norton &amp; Jim </a:t>
            </a:r>
            <a:r>
              <a:rPr lang="en-US" sz="2200" dirty="0" err="1">
                <a:solidFill>
                  <a:srgbClr val="9F2936"/>
                </a:solidFill>
                <a:latin typeface="Georgia"/>
              </a:rPr>
              <a:t>Trueblood</a:t>
            </a:r>
            <a:endParaRPr lang="en-US" sz="2200" dirty="0">
              <a:solidFill>
                <a:srgbClr val="9F2936"/>
              </a:solidFill>
              <a:latin typeface="Georgia"/>
            </a:endParaRP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Supercargo</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The veteran</a:t>
            </a:r>
          </a:p>
          <a:p>
            <a:pPr marL="366268" lvl="0" indent="-246888">
              <a:lnSpc>
                <a:spcPct val="100000"/>
              </a:lnSpc>
              <a:spcBef>
                <a:spcPts val="300"/>
              </a:spcBef>
              <a:buClr>
                <a:srgbClr val="1B587C"/>
              </a:buClr>
              <a:buSzTx/>
              <a:buFont typeface="Georgia"/>
              <a:buChar char="▫"/>
              <a:defRPr/>
            </a:pPr>
            <a:r>
              <a:rPr lang="en-US" sz="2200" dirty="0">
                <a:solidFill>
                  <a:prstClr val="black"/>
                </a:solidFill>
                <a:latin typeface="Georgia"/>
              </a:rPr>
              <a:t>Dialogue &amp; diction/syntax &amp; tone:</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Words and structure mimic spoken language and reflect education level</a:t>
            </a:r>
          </a:p>
          <a:p>
            <a:pPr marL="923544" lvl="2" indent="-219456">
              <a:lnSpc>
                <a:spcPct val="100000"/>
              </a:lnSpc>
              <a:spcBef>
                <a:spcPts val="300"/>
              </a:spcBef>
              <a:spcAft>
                <a:spcPts val="0"/>
              </a:spcAft>
              <a:buClr>
                <a:srgbClr val="F07F09"/>
              </a:buClr>
              <a:buSzTx/>
              <a:buFont typeface="Wingdings 2"/>
              <a:buChar char=""/>
              <a:defRPr/>
            </a:pPr>
            <a:r>
              <a:rPr lang="en-US" sz="2200" dirty="0">
                <a:solidFill>
                  <a:srgbClr val="F07F09"/>
                </a:solidFill>
                <a:latin typeface="Georgia"/>
              </a:rPr>
              <a:t>Obvious difference between </a:t>
            </a:r>
            <a:r>
              <a:rPr lang="en-US" sz="2200" dirty="0" err="1">
                <a:solidFill>
                  <a:srgbClr val="F07F09"/>
                </a:solidFill>
                <a:latin typeface="Georgia"/>
              </a:rPr>
              <a:t>Trueblood</a:t>
            </a:r>
            <a:r>
              <a:rPr lang="en-US" sz="2200" dirty="0">
                <a:solidFill>
                  <a:srgbClr val="F07F09"/>
                </a:solidFill>
                <a:latin typeface="Georgia"/>
              </a:rPr>
              <a:t> and Norton</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IM (narrator) uses repetition of sentence structure when describing the college, shows nostalgia </a:t>
            </a:r>
          </a:p>
          <a:p>
            <a:pPr marL="365760" lvl="0" indent="-256032">
              <a:lnSpc>
                <a:spcPct val="100000"/>
              </a:lnSpc>
              <a:spcBef>
                <a:spcPts val="300"/>
              </a:spcBef>
              <a:buClr>
                <a:srgbClr val="1B587C"/>
              </a:buClr>
              <a:buSzTx/>
              <a:buFont typeface="Georgia"/>
              <a:buChar char="•"/>
              <a:defRPr/>
            </a:pPr>
            <a:r>
              <a:rPr lang="en-US" sz="2200" dirty="0">
                <a:solidFill>
                  <a:prstClr val="black"/>
                </a:solidFill>
                <a:latin typeface="Georgia"/>
              </a:rPr>
              <a:t>Allusions:</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Historical figures: Ralph Waldo Emerson, John D. Rockefeller, Thomas Jefferson</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Bible</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Freudian psychology </a:t>
            </a:r>
          </a:p>
          <a:p>
            <a:pPr lvl="0"/>
            <a:endParaRPr lang="en-US" dirty="0"/>
          </a:p>
        </p:txBody>
      </p:sp>
    </p:spTree>
    <p:extLst>
      <p:ext uri="{BB962C8B-B14F-4D97-AF65-F5344CB8AC3E}">
        <p14:creationId xmlns:p14="http://schemas.microsoft.com/office/powerpoint/2010/main" val="193194148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mv="urn:schemas-microsoft-com:mac:vml" xmlns="">
      <p:transitio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par>
                                <p:cTn id="44" presetID="53" presetClass="entr" presetSubtype="16"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8" dur="500"/>
                                        <p:tgtEl>
                                          <p:spTgt spid="3">
                                            <p:txEl>
                                              <p:pRg st="7" end="7"/>
                                            </p:txEl>
                                          </p:spTgt>
                                        </p:tgtEl>
                                      </p:cBhvr>
                                    </p:animEffect>
                                  </p:childTnLst>
                                </p:cTn>
                              </p:par>
                              <p:par>
                                <p:cTn id="49" presetID="53" presetClass="entr" presetSubtype="16"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3" dur="500"/>
                                        <p:tgtEl>
                                          <p:spTgt spid="3">
                                            <p:txEl>
                                              <p:pRg st="8" end="8"/>
                                            </p:txEl>
                                          </p:spTgt>
                                        </p:tgtEl>
                                      </p:cBhvr>
                                    </p:animEffect>
                                  </p:childTnLst>
                                </p:cTn>
                              </p:par>
                              <p:par>
                                <p:cTn id="54" presetID="53" presetClass="entr" presetSubtype="16"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3">
                                            <p:txEl>
                                              <p:pRg st="10" end="10"/>
                                            </p:txEl>
                                          </p:spTgt>
                                        </p:tgtEl>
                                      </p:cBhvr>
                                    </p:animEffect>
                                  </p:childTnLst>
                                </p:cTn>
                              </p:par>
                              <p:par>
                                <p:cTn id="66" presetID="53" presetClass="entr" presetSubtype="16" fill="hold"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 calcmode="lin" valueType="num">
                                      <p:cBhvr>
                                        <p:cTn id="68"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9"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0" dur="500"/>
                                        <p:tgtEl>
                                          <p:spTgt spid="3">
                                            <p:txEl>
                                              <p:pRg st="11" end="11"/>
                                            </p:txEl>
                                          </p:spTgt>
                                        </p:tgtEl>
                                      </p:cBhvr>
                                    </p:animEffect>
                                  </p:childTnLst>
                                </p:cTn>
                              </p:par>
                              <p:par>
                                <p:cTn id="71" presetID="53" presetClass="entr" presetSubtype="16" fill="hold" nodeType="with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p:cTn id="73"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75" dur="500"/>
                                        <p:tgtEl>
                                          <p:spTgt spid="3">
                                            <p:txEl>
                                              <p:pRg st="12" end="12"/>
                                            </p:txEl>
                                          </p:spTgt>
                                        </p:tgtEl>
                                      </p:cBhvr>
                                    </p:animEffect>
                                  </p:childTnLst>
                                </p:cTn>
                              </p:par>
                              <p:par>
                                <p:cTn id="76" presetID="53" presetClass="entr" presetSubtype="16" fill="hold" nodeType="withEffect">
                                  <p:stCondLst>
                                    <p:cond delay="0"/>
                                  </p:stCondLst>
                                  <p:childTnLst>
                                    <p:set>
                                      <p:cBhvr>
                                        <p:cTn id="77" dur="1" fill="hold">
                                          <p:stCondLst>
                                            <p:cond delay="0"/>
                                          </p:stCondLst>
                                        </p:cTn>
                                        <p:tgtEl>
                                          <p:spTgt spid="3">
                                            <p:txEl>
                                              <p:pRg st="13" end="13"/>
                                            </p:txEl>
                                          </p:spTgt>
                                        </p:tgtEl>
                                        <p:attrNameLst>
                                          <p:attrName>style.visibility</p:attrName>
                                        </p:attrNameLst>
                                      </p:cBhvr>
                                      <p:to>
                                        <p:strVal val="visible"/>
                                      </p:to>
                                    </p:set>
                                    <p:anim calcmode="lin" valueType="num">
                                      <p:cBhvr>
                                        <p:cTn id="78"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79"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8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137160"/>
            <a:ext cx="11951208" cy="1069848"/>
          </a:xfrm>
        </p:spPr>
        <p:txBody>
          <a:bodyPr>
            <a:normAutofit/>
          </a:bodyPr>
          <a:lstStyle/>
          <a:p>
            <a:r>
              <a:rPr lang="en-US" sz="3200" dirty="0"/>
              <a:t>Chapters </a:t>
            </a:r>
            <a:r>
              <a:rPr lang="en-US" sz="3200" dirty="0" smtClean="0"/>
              <a:t>2-3 </a:t>
            </a:r>
            <a:r>
              <a:rPr lang="en-US" altLang="en-US" sz="3200" dirty="0"/>
              <a:t>Norton &amp; the Golden Day part </a:t>
            </a:r>
            <a:r>
              <a:rPr lang="en-US" altLang="en-US" sz="3200" dirty="0" smtClean="0"/>
              <a:t>2</a:t>
            </a:r>
            <a:endParaRPr lang="en-US" sz="3200" dirty="0"/>
          </a:p>
        </p:txBody>
      </p:sp>
      <p:sp>
        <p:nvSpPr>
          <p:cNvPr id="3" name="Content Placeholder 2"/>
          <p:cNvSpPr>
            <a:spLocks noGrp="1"/>
          </p:cNvSpPr>
          <p:nvPr>
            <p:ph idx="1"/>
          </p:nvPr>
        </p:nvSpPr>
        <p:spPr>
          <a:xfrm>
            <a:off x="329184" y="1280160"/>
            <a:ext cx="11512296" cy="5394960"/>
          </a:xfrm>
        </p:spPr>
        <p:txBody>
          <a:bodyPr/>
          <a:lstStyle/>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Symbols/motifs:</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Whitewashed walls  of the college</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White dividing line on the highway</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Birds</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Bird-soiled statue of the Founder</a:t>
            </a: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Imagery :</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Description of the college is very idyllic</a:t>
            </a: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Flashback:</a:t>
            </a:r>
          </a:p>
          <a:p>
            <a:pPr marL="658368" lvl="1" indent="-246888">
              <a:lnSpc>
                <a:spcPct val="100000"/>
              </a:lnSpc>
              <a:spcBef>
                <a:spcPts val="300"/>
              </a:spcBef>
              <a:spcAft>
                <a:spcPts val="0"/>
              </a:spcAft>
              <a:buClr>
                <a:srgbClr val="9F2936"/>
              </a:buClr>
              <a:buSzTx/>
              <a:buFont typeface="Georgia"/>
              <a:buChar char="▫"/>
              <a:defRPr/>
            </a:pPr>
            <a:r>
              <a:rPr lang="en-US" sz="2200" dirty="0" err="1">
                <a:solidFill>
                  <a:srgbClr val="9F2936"/>
                </a:solidFill>
                <a:latin typeface="Georgia"/>
              </a:rPr>
              <a:t>Trueblood</a:t>
            </a:r>
            <a:r>
              <a:rPr lang="en-US" sz="2200" dirty="0">
                <a:solidFill>
                  <a:srgbClr val="9F2936"/>
                </a:solidFill>
                <a:latin typeface="Georgia"/>
              </a:rPr>
              <a:t> recalls impregnating his own daughter</a:t>
            </a: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Foreshadowing:</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IM (narrator) describes the past using things that happen later in his life</a:t>
            </a: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Irony :</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Situational: </a:t>
            </a:r>
            <a:r>
              <a:rPr lang="en-US" sz="2200" dirty="0" err="1">
                <a:solidFill>
                  <a:srgbClr val="9F2936"/>
                </a:solidFill>
                <a:latin typeface="Georgia"/>
              </a:rPr>
              <a:t>Trueblood’s</a:t>
            </a:r>
            <a:r>
              <a:rPr lang="en-US" sz="2200" dirty="0">
                <a:solidFill>
                  <a:srgbClr val="9F2936"/>
                </a:solidFill>
                <a:latin typeface="Georgia"/>
              </a:rPr>
              <a:t> situation and the reactions of blacks and white</a:t>
            </a:r>
          </a:p>
          <a:p>
            <a:endParaRPr lang="en-US" dirty="0"/>
          </a:p>
        </p:txBody>
      </p:sp>
    </p:spTree>
    <p:extLst>
      <p:ext uri="{BB962C8B-B14F-4D97-AF65-F5344CB8AC3E}">
        <p14:creationId xmlns:p14="http://schemas.microsoft.com/office/powerpoint/2010/main" val="178012019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mv="urn:schemas-microsoft-com:mac:vml" xmlns="">
      <p:transitio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8" dur="500"/>
                                        <p:tgtEl>
                                          <p:spTgt spid="3">
                                            <p:txEl>
                                              <p:pRg st="7" end="7"/>
                                            </p:txEl>
                                          </p:spTgt>
                                        </p:tgtEl>
                                      </p:cBhvr>
                                    </p:animEffect>
                                  </p:childTnLst>
                                </p:cTn>
                              </p:par>
                              <p:par>
                                <p:cTn id="49" presetID="53" presetClass="entr" presetSubtype="16"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3" dur="5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 calcmode="lin" valueType="num">
                                      <p:cBhvr>
                                        <p:cTn id="58"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0" dur="500"/>
                                        <p:tgtEl>
                                          <p:spTgt spid="3">
                                            <p:txEl>
                                              <p:pRg st="9" end="9"/>
                                            </p:txEl>
                                          </p:spTgt>
                                        </p:tgtEl>
                                      </p:cBhvr>
                                    </p:animEffect>
                                  </p:childTnLst>
                                </p:cTn>
                              </p:par>
                              <p:par>
                                <p:cTn id="61" presetID="53" presetClass="entr" presetSubtype="16" fill="hold"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3">
                                            <p:txEl>
                                              <p:pRg st="10" end="1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 calcmode="lin" valueType="num">
                                      <p:cBhvr>
                                        <p:cTn id="70"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2" dur="500"/>
                                        <p:tgtEl>
                                          <p:spTgt spid="3">
                                            <p:txEl>
                                              <p:pRg st="11" end="11"/>
                                            </p:txEl>
                                          </p:spTgt>
                                        </p:tgtEl>
                                      </p:cBhvr>
                                    </p:animEffect>
                                  </p:childTnLst>
                                </p:cTn>
                              </p:par>
                              <p:par>
                                <p:cTn id="73" presetID="53" presetClass="entr" presetSubtype="16" fill="hold" nodeType="with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 calcmode="lin" valueType="num">
                                      <p:cBhvr>
                                        <p:cTn id="75"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76"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7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 y="155448"/>
            <a:ext cx="12091416" cy="722376"/>
          </a:xfrm>
        </p:spPr>
        <p:txBody>
          <a:bodyPr>
            <a:normAutofit/>
          </a:bodyPr>
          <a:lstStyle/>
          <a:p>
            <a:pPr algn="ctr"/>
            <a:r>
              <a:rPr lang="en-US" altLang="en-US" sz="3200" dirty="0"/>
              <a:t>Chapters 4-6: Return &amp; Exile from the College 1 </a:t>
            </a:r>
            <a:endParaRPr lang="en-US" sz="3200" dirty="0"/>
          </a:p>
        </p:txBody>
      </p:sp>
      <p:sp>
        <p:nvSpPr>
          <p:cNvPr id="3" name="Content Placeholder 2"/>
          <p:cNvSpPr>
            <a:spLocks noGrp="1"/>
          </p:cNvSpPr>
          <p:nvPr>
            <p:ph idx="1"/>
          </p:nvPr>
        </p:nvSpPr>
        <p:spPr>
          <a:xfrm>
            <a:off x="100584" y="877824"/>
            <a:ext cx="11759184" cy="5907024"/>
          </a:xfrm>
        </p:spPr>
        <p:txBody>
          <a:bodyPr>
            <a:noAutofit/>
          </a:bodyPr>
          <a:lstStyle/>
          <a:p>
            <a:pPr marL="365760" lvl="0" indent="-256032">
              <a:lnSpc>
                <a:spcPct val="100000"/>
              </a:lnSpc>
              <a:spcBef>
                <a:spcPts val="300"/>
              </a:spcBef>
              <a:buClr>
                <a:srgbClr val="1B587C"/>
              </a:buClr>
              <a:buSzTx/>
              <a:buFont typeface="Georgia"/>
              <a:buChar char="•"/>
              <a:defRPr/>
            </a:pPr>
            <a:r>
              <a:rPr lang="en-US" sz="2200" dirty="0">
                <a:solidFill>
                  <a:prstClr val="black"/>
                </a:solidFill>
                <a:latin typeface="Georgia"/>
              </a:rPr>
              <a:t>Setting:</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The college church, Bledsoe’s office</a:t>
            </a:r>
          </a:p>
          <a:p>
            <a:pPr marL="365760" lvl="0" indent="-256032">
              <a:lnSpc>
                <a:spcPct val="100000"/>
              </a:lnSpc>
              <a:spcBef>
                <a:spcPts val="300"/>
              </a:spcBef>
              <a:buClr>
                <a:srgbClr val="1B587C"/>
              </a:buClr>
              <a:buSzTx/>
              <a:buFont typeface="Georgia"/>
              <a:buChar char="•"/>
              <a:defRPr/>
            </a:pPr>
            <a:r>
              <a:rPr lang="en-US" sz="2200" dirty="0">
                <a:solidFill>
                  <a:prstClr val="black"/>
                </a:solidFill>
                <a:latin typeface="Georgia"/>
              </a:rPr>
              <a:t>Characters introduced:</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Homer A. Barbee</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Dr. Bledsoe</a:t>
            </a:r>
          </a:p>
          <a:p>
            <a:pPr marL="366268" lvl="0" indent="-246888">
              <a:lnSpc>
                <a:spcPct val="100000"/>
              </a:lnSpc>
              <a:spcBef>
                <a:spcPts val="300"/>
              </a:spcBef>
              <a:buClr>
                <a:srgbClr val="1B587C"/>
              </a:buClr>
              <a:buSzTx/>
              <a:buFont typeface="Georgia"/>
              <a:buChar char="▫"/>
              <a:defRPr/>
            </a:pPr>
            <a:r>
              <a:rPr lang="en-US" sz="2200" dirty="0">
                <a:solidFill>
                  <a:prstClr val="black"/>
                </a:solidFill>
                <a:latin typeface="Georgia"/>
              </a:rPr>
              <a:t>Dialogue &amp; diction/syntax &amp; tone:</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Barbee’s speech is very sophisticated, but flat: it doesn’t really emotionally impact the reader</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Bledsoe’s words are those of a white man, use of “nigger” </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IM (narrator) uses long, descriptive sentences when remembering details</a:t>
            </a:r>
          </a:p>
          <a:p>
            <a:pPr marL="365760" lvl="0" indent="-256032">
              <a:lnSpc>
                <a:spcPct val="100000"/>
              </a:lnSpc>
              <a:spcBef>
                <a:spcPts val="300"/>
              </a:spcBef>
              <a:buClr>
                <a:srgbClr val="1B587C"/>
              </a:buClr>
              <a:buSzTx/>
              <a:buFont typeface="Georgia"/>
              <a:buChar char="•"/>
              <a:defRPr/>
            </a:pPr>
            <a:r>
              <a:rPr lang="en-US" sz="2200" dirty="0">
                <a:solidFill>
                  <a:prstClr val="black"/>
                </a:solidFill>
                <a:latin typeface="Georgia"/>
              </a:rPr>
              <a:t>Allusions:</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Tuskegee Institute</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Puritans</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Homer</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Horatio Alger </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Jim Crow laws &amp; segregation on buses</a:t>
            </a:r>
          </a:p>
          <a:p>
            <a:endParaRPr lang="en-US" sz="2200" dirty="0"/>
          </a:p>
        </p:txBody>
      </p:sp>
    </p:spTree>
    <p:extLst>
      <p:ext uri="{BB962C8B-B14F-4D97-AF65-F5344CB8AC3E}">
        <p14:creationId xmlns:p14="http://schemas.microsoft.com/office/powerpoint/2010/main" val="417435272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mv="urn:schemas-microsoft-com:mac:vml"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par>
                                <p:cTn id="39" presetID="53" presetClass="entr" presetSubtype="16"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par>
                                <p:cTn id="44" presetID="53" presetClass="entr" presetSubtype="16"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8" dur="500"/>
                                        <p:tgtEl>
                                          <p:spTgt spid="3">
                                            <p:txEl>
                                              <p:pRg st="7" end="7"/>
                                            </p:txEl>
                                          </p:spTgt>
                                        </p:tgtEl>
                                      </p:cBhvr>
                                    </p:animEffect>
                                  </p:childTnLst>
                                </p:cTn>
                              </p:par>
                              <p:par>
                                <p:cTn id="49" presetID="53" presetClass="entr" presetSubtype="16"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3" dur="5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 calcmode="lin" valueType="num">
                                      <p:cBhvr>
                                        <p:cTn id="58"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0" dur="500"/>
                                        <p:tgtEl>
                                          <p:spTgt spid="3">
                                            <p:txEl>
                                              <p:pRg st="9" end="9"/>
                                            </p:txEl>
                                          </p:spTgt>
                                        </p:tgtEl>
                                      </p:cBhvr>
                                    </p:animEffect>
                                  </p:childTnLst>
                                </p:cTn>
                              </p:par>
                              <p:par>
                                <p:cTn id="61" presetID="53" presetClass="entr" presetSubtype="16" fill="hold"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3">
                                            <p:txEl>
                                              <p:pRg st="10" end="10"/>
                                            </p:txEl>
                                          </p:spTgt>
                                        </p:tgtEl>
                                      </p:cBhvr>
                                    </p:animEffect>
                                  </p:childTnLst>
                                </p:cTn>
                              </p:par>
                              <p:par>
                                <p:cTn id="66" presetID="53" presetClass="entr" presetSubtype="16" fill="hold"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 calcmode="lin" valueType="num">
                                      <p:cBhvr>
                                        <p:cTn id="68"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9"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0" dur="500"/>
                                        <p:tgtEl>
                                          <p:spTgt spid="3">
                                            <p:txEl>
                                              <p:pRg st="11" end="11"/>
                                            </p:txEl>
                                          </p:spTgt>
                                        </p:tgtEl>
                                      </p:cBhvr>
                                    </p:animEffect>
                                  </p:childTnLst>
                                </p:cTn>
                              </p:par>
                              <p:par>
                                <p:cTn id="71" presetID="53" presetClass="entr" presetSubtype="16" fill="hold" nodeType="with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p:cTn id="73"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75" dur="500"/>
                                        <p:tgtEl>
                                          <p:spTgt spid="3">
                                            <p:txEl>
                                              <p:pRg st="12" end="12"/>
                                            </p:txEl>
                                          </p:spTgt>
                                        </p:tgtEl>
                                      </p:cBhvr>
                                    </p:animEffect>
                                  </p:childTnLst>
                                </p:cTn>
                              </p:par>
                              <p:par>
                                <p:cTn id="76" presetID="53" presetClass="entr" presetSubtype="16" fill="hold" nodeType="withEffect">
                                  <p:stCondLst>
                                    <p:cond delay="0"/>
                                  </p:stCondLst>
                                  <p:childTnLst>
                                    <p:set>
                                      <p:cBhvr>
                                        <p:cTn id="77" dur="1" fill="hold">
                                          <p:stCondLst>
                                            <p:cond delay="0"/>
                                          </p:stCondLst>
                                        </p:cTn>
                                        <p:tgtEl>
                                          <p:spTgt spid="3">
                                            <p:txEl>
                                              <p:pRg st="13" end="13"/>
                                            </p:txEl>
                                          </p:spTgt>
                                        </p:tgtEl>
                                        <p:attrNameLst>
                                          <p:attrName>style.visibility</p:attrName>
                                        </p:attrNameLst>
                                      </p:cBhvr>
                                      <p:to>
                                        <p:strVal val="visible"/>
                                      </p:to>
                                    </p:set>
                                    <p:anim calcmode="lin" valueType="num">
                                      <p:cBhvr>
                                        <p:cTn id="78"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79"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80" dur="500"/>
                                        <p:tgtEl>
                                          <p:spTgt spid="3">
                                            <p:txEl>
                                              <p:pRg st="13" end="13"/>
                                            </p:txEl>
                                          </p:spTgt>
                                        </p:tgtEl>
                                      </p:cBhvr>
                                    </p:animEffect>
                                  </p:childTnLst>
                                </p:cTn>
                              </p:par>
                              <p:par>
                                <p:cTn id="81" presetID="53" presetClass="entr" presetSubtype="16" fill="hold" nodeType="with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anim calcmode="lin" valueType="num">
                                      <p:cBhvr>
                                        <p:cTn id="83"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84"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85"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9728"/>
            <a:ext cx="12006072" cy="1051560"/>
          </a:xfrm>
        </p:spPr>
        <p:txBody>
          <a:bodyPr>
            <a:normAutofit/>
          </a:bodyPr>
          <a:lstStyle/>
          <a:p>
            <a:r>
              <a:rPr lang="en-US" altLang="en-US" sz="3200" dirty="0"/>
              <a:t>Chapters 4-6: Return &amp; Exile from the College 2 </a:t>
            </a:r>
            <a:endParaRPr lang="en-US" sz="3200" dirty="0"/>
          </a:p>
        </p:txBody>
      </p:sp>
      <p:sp>
        <p:nvSpPr>
          <p:cNvPr id="3" name="Content Placeholder 2"/>
          <p:cNvSpPr>
            <a:spLocks noGrp="1"/>
          </p:cNvSpPr>
          <p:nvPr>
            <p:ph idx="1"/>
          </p:nvPr>
        </p:nvSpPr>
        <p:spPr>
          <a:xfrm>
            <a:off x="146304" y="1069848"/>
            <a:ext cx="11722608" cy="5614416"/>
          </a:xfrm>
        </p:spPr>
        <p:txBody>
          <a:bodyPr/>
          <a:lstStyle/>
          <a:p>
            <a:pPr marL="365760" lvl="0" indent="-256032">
              <a:lnSpc>
                <a:spcPct val="100000"/>
              </a:lnSpc>
              <a:spcBef>
                <a:spcPts val="300"/>
              </a:spcBef>
              <a:buClr>
                <a:srgbClr val="1B587C"/>
              </a:buClr>
              <a:buSzTx/>
              <a:buFont typeface="Georgia"/>
              <a:buChar char="•"/>
              <a:defRPr/>
            </a:pPr>
            <a:r>
              <a:rPr lang="en-US" sz="2800" dirty="0">
                <a:solidFill>
                  <a:prstClr val="black"/>
                </a:solidFill>
                <a:latin typeface="Georgia"/>
              </a:rPr>
              <a:t>Symbols/motifs:</a:t>
            </a:r>
          </a:p>
          <a:p>
            <a:pPr marL="658368" lvl="1" indent="-246888">
              <a:lnSpc>
                <a:spcPct val="100000"/>
              </a:lnSpc>
              <a:spcBef>
                <a:spcPts val="300"/>
              </a:spcBef>
              <a:spcAft>
                <a:spcPts val="0"/>
              </a:spcAft>
              <a:buClr>
                <a:srgbClr val="9F2936"/>
              </a:buClr>
              <a:buSzTx/>
              <a:buFont typeface="Georgia"/>
              <a:buChar char="▫"/>
              <a:defRPr/>
            </a:pPr>
            <a:r>
              <a:rPr lang="en-US" sz="2600" dirty="0">
                <a:solidFill>
                  <a:srgbClr val="9F2936"/>
                </a:solidFill>
                <a:latin typeface="Georgia"/>
              </a:rPr>
              <a:t>Blindness </a:t>
            </a:r>
          </a:p>
          <a:p>
            <a:pPr marL="658368" lvl="1" indent="-246888">
              <a:lnSpc>
                <a:spcPct val="100000"/>
              </a:lnSpc>
              <a:spcBef>
                <a:spcPts val="300"/>
              </a:spcBef>
              <a:spcAft>
                <a:spcPts val="0"/>
              </a:spcAft>
              <a:buClr>
                <a:srgbClr val="9F2936"/>
              </a:buClr>
              <a:buSzTx/>
              <a:buFont typeface="Georgia"/>
              <a:buChar char="▫"/>
              <a:defRPr/>
            </a:pPr>
            <a:r>
              <a:rPr lang="en-US" sz="2600" dirty="0">
                <a:solidFill>
                  <a:srgbClr val="9F2936"/>
                </a:solidFill>
                <a:latin typeface="Georgia"/>
              </a:rPr>
              <a:t>Bledsoe’s shackle </a:t>
            </a:r>
          </a:p>
          <a:p>
            <a:pPr marL="658368" lvl="1" indent="-246888">
              <a:lnSpc>
                <a:spcPct val="100000"/>
              </a:lnSpc>
              <a:spcBef>
                <a:spcPts val="300"/>
              </a:spcBef>
              <a:spcAft>
                <a:spcPts val="0"/>
              </a:spcAft>
              <a:buClr>
                <a:srgbClr val="9F2936"/>
              </a:buClr>
              <a:buSzTx/>
              <a:buFont typeface="Georgia"/>
              <a:buChar char="▫"/>
              <a:defRPr/>
            </a:pPr>
            <a:r>
              <a:rPr lang="en-US" sz="2600" dirty="0">
                <a:solidFill>
                  <a:srgbClr val="9F2936"/>
                </a:solidFill>
                <a:latin typeface="Georgia"/>
              </a:rPr>
              <a:t>Cage (that Bledsoe makes with his fingers)</a:t>
            </a:r>
          </a:p>
          <a:p>
            <a:pPr marL="365760" lvl="0" indent="-256032">
              <a:lnSpc>
                <a:spcPct val="100000"/>
              </a:lnSpc>
              <a:spcBef>
                <a:spcPts val="300"/>
              </a:spcBef>
              <a:buClr>
                <a:srgbClr val="1B587C"/>
              </a:buClr>
              <a:buSzTx/>
              <a:buFont typeface="Georgia"/>
              <a:buChar char="•"/>
              <a:defRPr/>
            </a:pPr>
            <a:r>
              <a:rPr lang="en-US" sz="2800" dirty="0">
                <a:solidFill>
                  <a:prstClr val="black"/>
                </a:solidFill>
                <a:latin typeface="Georgia"/>
              </a:rPr>
              <a:t>Foreshadowing:</a:t>
            </a:r>
          </a:p>
          <a:p>
            <a:pPr marL="658368" lvl="1" indent="-246888">
              <a:lnSpc>
                <a:spcPct val="100000"/>
              </a:lnSpc>
              <a:spcBef>
                <a:spcPts val="300"/>
              </a:spcBef>
              <a:spcAft>
                <a:spcPts val="0"/>
              </a:spcAft>
              <a:buClr>
                <a:srgbClr val="9F2936"/>
              </a:buClr>
              <a:buSzTx/>
              <a:buFont typeface="Georgia"/>
              <a:buChar char="▫"/>
              <a:defRPr/>
            </a:pPr>
            <a:r>
              <a:rPr lang="en-US" sz="2600" dirty="0">
                <a:solidFill>
                  <a:srgbClr val="9F2936"/>
                </a:solidFill>
                <a:latin typeface="Georgia"/>
              </a:rPr>
              <a:t>IM (character) will continue to be used by whites and lose parts of himself until he is no longer blind</a:t>
            </a:r>
          </a:p>
          <a:p>
            <a:pPr marL="658368" lvl="1" indent="-246888">
              <a:lnSpc>
                <a:spcPct val="100000"/>
              </a:lnSpc>
              <a:spcBef>
                <a:spcPts val="300"/>
              </a:spcBef>
              <a:spcAft>
                <a:spcPts val="0"/>
              </a:spcAft>
              <a:buClr>
                <a:srgbClr val="9F2936"/>
              </a:buClr>
              <a:buSzTx/>
              <a:buFont typeface="Georgia"/>
              <a:buChar char="▫"/>
              <a:defRPr/>
            </a:pPr>
            <a:r>
              <a:rPr lang="en-US" sz="2600" dirty="0">
                <a:solidFill>
                  <a:srgbClr val="9F2936"/>
                </a:solidFill>
                <a:latin typeface="Georgia"/>
              </a:rPr>
              <a:t>The vet’s words to IM (character) and Norton</a:t>
            </a:r>
          </a:p>
          <a:p>
            <a:pPr marL="365760" lvl="0" indent="-256032">
              <a:lnSpc>
                <a:spcPct val="100000"/>
              </a:lnSpc>
              <a:spcBef>
                <a:spcPts val="300"/>
              </a:spcBef>
              <a:buClr>
                <a:srgbClr val="1B587C"/>
              </a:buClr>
              <a:buSzTx/>
              <a:buFont typeface="Georgia"/>
              <a:buChar char="•"/>
              <a:defRPr/>
            </a:pPr>
            <a:r>
              <a:rPr lang="en-US" sz="2800" dirty="0">
                <a:solidFill>
                  <a:prstClr val="black"/>
                </a:solidFill>
                <a:latin typeface="Georgia"/>
              </a:rPr>
              <a:t>Irony :</a:t>
            </a:r>
          </a:p>
          <a:p>
            <a:pPr marL="658368" lvl="1" indent="-246888">
              <a:lnSpc>
                <a:spcPct val="100000"/>
              </a:lnSpc>
              <a:spcBef>
                <a:spcPts val="300"/>
              </a:spcBef>
              <a:spcAft>
                <a:spcPts val="0"/>
              </a:spcAft>
              <a:buClr>
                <a:srgbClr val="9F2936"/>
              </a:buClr>
              <a:buSzTx/>
              <a:buFont typeface="Georgia"/>
              <a:buChar char="▫"/>
              <a:defRPr/>
            </a:pPr>
            <a:r>
              <a:rPr lang="en-US" sz="2600" dirty="0">
                <a:solidFill>
                  <a:srgbClr val="9F2936"/>
                </a:solidFill>
                <a:latin typeface="Georgia"/>
              </a:rPr>
              <a:t>Situational: Bledsoe is not trying to help blacks, he’s the one manipulating the whites</a:t>
            </a:r>
          </a:p>
          <a:p>
            <a:endParaRPr lang="en-US" dirty="0"/>
          </a:p>
        </p:txBody>
      </p:sp>
    </p:spTree>
    <p:extLst>
      <p:ext uri="{BB962C8B-B14F-4D97-AF65-F5344CB8AC3E}">
        <p14:creationId xmlns:p14="http://schemas.microsoft.com/office/powerpoint/2010/main" val="152079593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mv="urn:schemas-microsoft-com:mac:vml"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8" dur="500"/>
                                        <p:tgtEl>
                                          <p:spTgt spid="3">
                                            <p:txEl>
                                              <p:pRg st="7" end="7"/>
                                            </p:txEl>
                                          </p:spTgt>
                                        </p:tgtEl>
                                      </p:cBhvr>
                                    </p:animEffect>
                                  </p:childTnLst>
                                </p:cTn>
                              </p:par>
                              <p:par>
                                <p:cTn id="49" presetID="53" presetClass="entr" presetSubtype="16"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228600"/>
            <a:ext cx="11283696" cy="859536"/>
          </a:xfrm>
        </p:spPr>
        <p:txBody>
          <a:bodyPr>
            <a:normAutofit/>
          </a:bodyPr>
          <a:lstStyle/>
          <a:p>
            <a:pPr algn="ctr"/>
            <a:r>
              <a:rPr lang="en-US" sz="3200" dirty="0" smtClean="0"/>
              <a:t>Chapters 7 – 9 </a:t>
            </a:r>
            <a:r>
              <a:rPr lang="en-US" altLang="en-US" sz="3200" dirty="0"/>
              <a:t>Trip &amp; Arrival in NYC part 1</a:t>
            </a:r>
            <a:endParaRPr lang="en-US" sz="3200" dirty="0"/>
          </a:p>
        </p:txBody>
      </p:sp>
      <p:sp>
        <p:nvSpPr>
          <p:cNvPr id="3" name="Content Placeholder 2"/>
          <p:cNvSpPr>
            <a:spLocks noGrp="1"/>
          </p:cNvSpPr>
          <p:nvPr>
            <p:ph idx="1"/>
          </p:nvPr>
        </p:nvSpPr>
        <p:spPr>
          <a:xfrm>
            <a:off x="246888" y="1088136"/>
            <a:ext cx="11832336" cy="5550408"/>
          </a:xfrm>
        </p:spPr>
        <p:txBody>
          <a:bodyPr/>
          <a:lstStyle/>
          <a:p>
            <a:pPr marL="365760" lvl="0" indent="-256032">
              <a:lnSpc>
                <a:spcPct val="100000"/>
              </a:lnSpc>
              <a:spcBef>
                <a:spcPts val="300"/>
              </a:spcBef>
              <a:buClr>
                <a:srgbClr val="1B587C"/>
              </a:buClr>
              <a:buSzTx/>
              <a:buFont typeface="Georgia"/>
              <a:buChar char="•"/>
              <a:defRPr/>
            </a:pPr>
            <a:r>
              <a:rPr lang="en-US" sz="2600" dirty="0" smtClean="0">
                <a:solidFill>
                  <a:prstClr val="black"/>
                </a:solidFill>
                <a:latin typeface="Georgia"/>
              </a:rPr>
              <a:t>Setting:</a:t>
            </a:r>
          </a:p>
          <a:p>
            <a:pPr marL="640080" lvl="1" indent="-256032">
              <a:lnSpc>
                <a:spcPct val="100000"/>
              </a:lnSpc>
              <a:spcBef>
                <a:spcPts val="300"/>
              </a:spcBef>
              <a:buClr>
                <a:srgbClr val="1B587C"/>
              </a:buClr>
              <a:buSzTx/>
              <a:buFont typeface="Georgia"/>
              <a:buChar char="•"/>
              <a:defRPr/>
            </a:pPr>
            <a:r>
              <a:rPr lang="en-US" sz="2200" dirty="0" smtClean="0">
                <a:solidFill>
                  <a:srgbClr val="9F2936"/>
                </a:solidFill>
                <a:latin typeface="Georgia"/>
              </a:rPr>
              <a:t>Bus</a:t>
            </a:r>
            <a:r>
              <a:rPr lang="en-US" sz="2200" dirty="0">
                <a:solidFill>
                  <a:srgbClr val="9F2936"/>
                </a:solidFill>
                <a:latin typeface="Georgia"/>
              </a:rPr>
              <a:t>, subway, North, NYC, Harlem, Men’s House, Emerson’s office</a:t>
            </a:r>
          </a:p>
          <a:p>
            <a:pPr marL="365760" lvl="0" indent="-256032">
              <a:lnSpc>
                <a:spcPct val="100000"/>
              </a:lnSpc>
              <a:spcBef>
                <a:spcPts val="300"/>
              </a:spcBef>
              <a:buClr>
                <a:srgbClr val="1B587C"/>
              </a:buClr>
              <a:buSzTx/>
              <a:buFont typeface="Georgia"/>
              <a:buChar char="•"/>
              <a:defRPr/>
            </a:pPr>
            <a:r>
              <a:rPr lang="en-US" sz="2600" dirty="0">
                <a:solidFill>
                  <a:prstClr val="black"/>
                </a:solidFill>
                <a:latin typeface="Georgia"/>
              </a:rPr>
              <a:t>Characters </a:t>
            </a:r>
            <a:r>
              <a:rPr lang="en-US" sz="2600" dirty="0" smtClean="0">
                <a:solidFill>
                  <a:prstClr val="black"/>
                </a:solidFill>
                <a:latin typeface="Georgia"/>
              </a:rPr>
              <a:t>introduced:</a:t>
            </a:r>
          </a:p>
          <a:p>
            <a:pPr marL="640080" lvl="1" indent="-256032">
              <a:lnSpc>
                <a:spcPct val="100000"/>
              </a:lnSpc>
              <a:spcBef>
                <a:spcPts val="300"/>
              </a:spcBef>
              <a:buClr>
                <a:srgbClr val="1B587C"/>
              </a:buClr>
              <a:buSzTx/>
              <a:buFont typeface="Georgia"/>
              <a:buChar char="•"/>
              <a:defRPr/>
            </a:pPr>
            <a:r>
              <a:rPr lang="en-US" sz="2200" dirty="0" smtClean="0">
                <a:solidFill>
                  <a:srgbClr val="9F2936"/>
                </a:solidFill>
                <a:latin typeface="Georgia"/>
              </a:rPr>
              <a:t>Peter </a:t>
            </a:r>
            <a:r>
              <a:rPr lang="en-US" sz="2200" dirty="0" err="1">
                <a:solidFill>
                  <a:srgbClr val="9F2936"/>
                </a:solidFill>
                <a:latin typeface="Georgia"/>
              </a:rPr>
              <a:t>Wheatstraw</a:t>
            </a:r>
            <a:r>
              <a:rPr lang="en-US" sz="2200" dirty="0">
                <a:solidFill>
                  <a:srgbClr val="9F2936"/>
                </a:solidFill>
                <a:latin typeface="Georgia"/>
              </a:rPr>
              <a:t> &amp; Emerson’s </a:t>
            </a:r>
            <a:r>
              <a:rPr lang="en-US" sz="2200" dirty="0" smtClean="0">
                <a:solidFill>
                  <a:srgbClr val="9F2936"/>
                </a:solidFill>
                <a:latin typeface="Georgia"/>
              </a:rPr>
              <a:t>son</a:t>
            </a:r>
          </a:p>
          <a:p>
            <a:pPr marL="366268" lvl="0" indent="-246888">
              <a:lnSpc>
                <a:spcPct val="100000"/>
              </a:lnSpc>
              <a:spcBef>
                <a:spcPts val="300"/>
              </a:spcBef>
              <a:buClr>
                <a:srgbClr val="1B587C"/>
              </a:buClr>
              <a:buSzTx/>
              <a:buFont typeface="Georgia"/>
              <a:buChar char="▫"/>
              <a:defRPr/>
            </a:pPr>
            <a:r>
              <a:rPr lang="en-US" sz="2600" dirty="0">
                <a:solidFill>
                  <a:prstClr val="black"/>
                </a:solidFill>
                <a:latin typeface="Georgia"/>
              </a:rPr>
              <a:t>Dialogue &amp; diction/syntax &amp; tone:</a:t>
            </a:r>
          </a:p>
          <a:p>
            <a:pPr marL="657860" lvl="1" indent="-256032">
              <a:lnSpc>
                <a:spcPct val="100000"/>
              </a:lnSpc>
              <a:spcBef>
                <a:spcPts val="300"/>
              </a:spcBef>
              <a:spcAft>
                <a:spcPts val="0"/>
              </a:spcAft>
              <a:buClr>
                <a:srgbClr val="1B587C"/>
              </a:buClr>
              <a:buSzTx/>
              <a:buFont typeface="Georgia"/>
              <a:buChar char="•"/>
              <a:defRPr/>
            </a:pPr>
            <a:r>
              <a:rPr lang="en-US" sz="2400" dirty="0" smtClean="0">
                <a:solidFill>
                  <a:srgbClr val="9F2936"/>
                </a:solidFill>
                <a:latin typeface="Georgia"/>
              </a:rPr>
              <a:t>Emerson’s </a:t>
            </a:r>
            <a:r>
              <a:rPr lang="en-US" sz="2400" dirty="0">
                <a:solidFill>
                  <a:srgbClr val="9F2936"/>
                </a:solidFill>
                <a:latin typeface="Georgia"/>
              </a:rPr>
              <a:t>son uses negative words to express discord with his father and suggestive words when talking to IM (character)</a:t>
            </a:r>
          </a:p>
          <a:p>
            <a:pPr marL="365760" lvl="0" indent="-256032">
              <a:lnSpc>
                <a:spcPct val="100000"/>
              </a:lnSpc>
              <a:spcBef>
                <a:spcPts val="300"/>
              </a:spcBef>
              <a:buClr>
                <a:srgbClr val="1B587C"/>
              </a:buClr>
              <a:buSzTx/>
              <a:buFont typeface="Georgia"/>
              <a:buChar char="•"/>
              <a:defRPr/>
            </a:pPr>
            <a:r>
              <a:rPr lang="en-US" sz="2600" dirty="0">
                <a:solidFill>
                  <a:prstClr val="black"/>
                </a:solidFill>
                <a:latin typeface="Georgia"/>
              </a:rPr>
              <a:t>Allusions:</a:t>
            </a:r>
          </a:p>
          <a:p>
            <a:pPr marL="657860" lvl="1" indent="-256032">
              <a:lnSpc>
                <a:spcPct val="100000"/>
              </a:lnSpc>
              <a:spcBef>
                <a:spcPts val="300"/>
              </a:spcBef>
              <a:spcAft>
                <a:spcPts val="0"/>
              </a:spcAft>
              <a:buClr>
                <a:srgbClr val="1B587C"/>
              </a:buClr>
              <a:buSzTx/>
              <a:buFont typeface="Georgia"/>
              <a:buChar char="•"/>
              <a:defRPr/>
            </a:pPr>
            <a:r>
              <a:rPr lang="en-US" sz="2400" dirty="0">
                <a:solidFill>
                  <a:srgbClr val="9F2936"/>
                </a:solidFill>
                <a:latin typeface="Georgia"/>
              </a:rPr>
              <a:t>Pete </a:t>
            </a:r>
            <a:r>
              <a:rPr lang="en-US" sz="2400" dirty="0" err="1">
                <a:solidFill>
                  <a:srgbClr val="9F2936"/>
                </a:solidFill>
                <a:latin typeface="Georgia"/>
              </a:rPr>
              <a:t>Wheatstraw</a:t>
            </a:r>
            <a:r>
              <a:rPr lang="en-US" sz="2400" dirty="0">
                <a:solidFill>
                  <a:srgbClr val="9F2936"/>
                </a:solidFill>
                <a:latin typeface="Georgia"/>
              </a:rPr>
              <a:t>, the blues</a:t>
            </a:r>
          </a:p>
          <a:p>
            <a:pPr marL="657860" lvl="1" indent="-256032">
              <a:lnSpc>
                <a:spcPct val="100000"/>
              </a:lnSpc>
              <a:spcBef>
                <a:spcPts val="300"/>
              </a:spcBef>
              <a:spcAft>
                <a:spcPts val="0"/>
              </a:spcAft>
              <a:buClr>
                <a:srgbClr val="1B587C"/>
              </a:buClr>
              <a:buSzTx/>
              <a:buFont typeface="Georgia"/>
              <a:buChar char="•"/>
              <a:defRPr/>
            </a:pPr>
            <a:r>
              <a:rPr lang="en-US" sz="2400" dirty="0">
                <a:solidFill>
                  <a:srgbClr val="9F2936"/>
                </a:solidFill>
                <a:latin typeface="Georgia"/>
              </a:rPr>
              <a:t>Ralph Waldo Emerson</a:t>
            </a:r>
          </a:p>
          <a:p>
            <a:pPr marL="657860" lvl="1" indent="-256032">
              <a:lnSpc>
                <a:spcPct val="100000"/>
              </a:lnSpc>
              <a:spcBef>
                <a:spcPts val="300"/>
              </a:spcBef>
              <a:spcAft>
                <a:spcPts val="0"/>
              </a:spcAft>
              <a:buClr>
                <a:srgbClr val="1B587C"/>
              </a:buClr>
              <a:buSzTx/>
              <a:buFont typeface="Georgia"/>
              <a:buChar char="•"/>
              <a:defRPr/>
            </a:pPr>
            <a:r>
              <a:rPr lang="en-US" sz="2400" i="1" dirty="0">
                <a:solidFill>
                  <a:srgbClr val="9F2936"/>
                </a:solidFill>
                <a:latin typeface="Georgia"/>
              </a:rPr>
              <a:t>Huckleberry Finn </a:t>
            </a:r>
          </a:p>
          <a:p>
            <a:pPr marL="657860" lvl="1" indent="-256032">
              <a:lnSpc>
                <a:spcPct val="100000"/>
              </a:lnSpc>
              <a:spcBef>
                <a:spcPts val="300"/>
              </a:spcBef>
              <a:spcAft>
                <a:spcPts val="0"/>
              </a:spcAft>
              <a:buClr>
                <a:srgbClr val="1B587C"/>
              </a:buClr>
              <a:buSzTx/>
              <a:buFont typeface="Georgia"/>
              <a:buChar char="•"/>
              <a:defRPr/>
            </a:pPr>
            <a:r>
              <a:rPr lang="en-US" sz="2400" dirty="0">
                <a:solidFill>
                  <a:srgbClr val="9F2936"/>
                </a:solidFill>
                <a:latin typeface="Georgia"/>
              </a:rPr>
              <a:t>Jack the </a:t>
            </a:r>
            <a:r>
              <a:rPr lang="en-US" sz="2400" dirty="0" smtClean="0">
                <a:solidFill>
                  <a:srgbClr val="9F2936"/>
                </a:solidFill>
                <a:latin typeface="Georgia"/>
              </a:rPr>
              <a:t>rabbit</a:t>
            </a:r>
          </a:p>
          <a:p>
            <a:pPr marL="657860" lvl="1" indent="-256032">
              <a:lnSpc>
                <a:spcPct val="100000"/>
              </a:lnSpc>
              <a:spcBef>
                <a:spcPts val="300"/>
              </a:spcBef>
              <a:spcAft>
                <a:spcPts val="0"/>
              </a:spcAft>
              <a:buClr>
                <a:srgbClr val="1B587C"/>
              </a:buClr>
              <a:buSzTx/>
              <a:buFont typeface="Georgia"/>
              <a:buChar char="•"/>
              <a:defRPr/>
            </a:pPr>
            <a:r>
              <a:rPr lang="en-US" sz="2400" dirty="0" smtClean="0">
                <a:solidFill>
                  <a:srgbClr val="9F2936"/>
                </a:solidFill>
                <a:latin typeface="Georgia"/>
              </a:rPr>
              <a:t>The story of Jonah (from the Old Testament)</a:t>
            </a:r>
            <a:endParaRPr lang="en-US" sz="2400" dirty="0">
              <a:solidFill>
                <a:srgbClr val="9F2936"/>
              </a:solidFill>
              <a:latin typeface="Georgia"/>
            </a:endParaRPr>
          </a:p>
          <a:p>
            <a:endParaRPr lang="en-US" dirty="0"/>
          </a:p>
        </p:txBody>
      </p:sp>
    </p:spTree>
    <p:extLst>
      <p:ext uri="{BB962C8B-B14F-4D97-AF65-F5344CB8AC3E}">
        <p14:creationId xmlns:p14="http://schemas.microsoft.com/office/powerpoint/2010/main" val="410747537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mv="urn:schemas-microsoft-com:mac:vml"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par>
                                <p:cTn id="36" presetID="53" presetClass="entr" presetSubtype="16"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3">
                                            <p:txEl>
                                              <p:pRg st="6" end="6"/>
                                            </p:txEl>
                                          </p:spTgt>
                                        </p:tgtEl>
                                      </p:cBhvr>
                                    </p:animEffect>
                                  </p:childTnLst>
                                </p:cTn>
                              </p:par>
                              <p:par>
                                <p:cTn id="48" presetID="53" presetClass="entr" presetSubtype="16"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p:cTn id="5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2" dur="500"/>
                                        <p:tgtEl>
                                          <p:spTgt spid="3">
                                            <p:txEl>
                                              <p:pRg st="7" end="7"/>
                                            </p:txEl>
                                          </p:spTgt>
                                        </p:tgtEl>
                                      </p:cBhvr>
                                    </p:animEffect>
                                  </p:childTnLst>
                                </p:cTn>
                              </p:par>
                              <p:par>
                                <p:cTn id="53" presetID="53" presetClass="entr" presetSubtype="16" fill="hold"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7" dur="500"/>
                                        <p:tgtEl>
                                          <p:spTgt spid="3">
                                            <p:txEl>
                                              <p:pRg st="8" end="8"/>
                                            </p:txEl>
                                          </p:spTgt>
                                        </p:tgtEl>
                                      </p:cBhvr>
                                    </p:animEffect>
                                  </p:childTnLst>
                                </p:cTn>
                              </p:par>
                              <p:par>
                                <p:cTn id="58" presetID="53" presetClass="entr" presetSubtype="16" fill="hold"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 calcmode="lin" valueType="num">
                                      <p:cBhvr>
                                        <p:cTn id="6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2" dur="500"/>
                                        <p:tgtEl>
                                          <p:spTgt spid="3">
                                            <p:txEl>
                                              <p:pRg st="9" end="9"/>
                                            </p:txEl>
                                          </p:spTgt>
                                        </p:tgtEl>
                                      </p:cBhvr>
                                    </p:animEffect>
                                  </p:childTnLst>
                                </p:cTn>
                              </p:par>
                              <p:par>
                                <p:cTn id="63" presetID="53" presetClass="entr" presetSubtype="16" fill="hold" nodeType="with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p:cTn id="65"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6"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7" dur="500"/>
                                        <p:tgtEl>
                                          <p:spTgt spid="3">
                                            <p:txEl>
                                              <p:pRg st="10" end="10"/>
                                            </p:txEl>
                                          </p:spTgt>
                                        </p:tgtEl>
                                      </p:cBhvr>
                                    </p:animEffect>
                                  </p:childTnLst>
                                </p:cTn>
                              </p:par>
                              <p:par>
                                <p:cTn id="68" presetID="53" presetClass="entr" presetSubtype="16" fill="hold" nodeType="with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 calcmode="lin" valueType="num">
                                      <p:cBhvr>
                                        <p:cTn id="70"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969496" cy="1069848"/>
          </a:xfrm>
        </p:spPr>
        <p:txBody>
          <a:bodyPr>
            <a:normAutofit/>
          </a:bodyPr>
          <a:lstStyle/>
          <a:p>
            <a:pPr algn="ctr"/>
            <a:r>
              <a:rPr lang="en-US" altLang="en-US" sz="3200" dirty="0"/>
              <a:t>Chapters 7-9: Trip &amp; Arrival in NYC part 2</a:t>
            </a:r>
            <a:endParaRPr lang="en-US" sz="3200" dirty="0"/>
          </a:p>
        </p:txBody>
      </p:sp>
      <p:sp>
        <p:nvSpPr>
          <p:cNvPr id="3" name="Content Placeholder 2"/>
          <p:cNvSpPr>
            <a:spLocks noGrp="1"/>
          </p:cNvSpPr>
          <p:nvPr>
            <p:ph idx="1"/>
          </p:nvPr>
        </p:nvSpPr>
        <p:spPr>
          <a:xfrm>
            <a:off x="329184" y="950976"/>
            <a:ext cx="11494008" cy="5824728"/>
          </a:xfrm>
        </p:spPr>
        <p:txBody>
          <a:bodyPr>
            <a:normAutofit/>
          </a:bodyPr>
          <a:lstStyle/>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Symbols/motifs:</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Journey north</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Red apple</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7 Letters</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Birds &amp; cages</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Stereotypical southern food</a:t>
            </a: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Imagery:</a:t>
            </a:r>
          </a:p>
          <a:p>
            <a:pPr marL="657860" lvl="1" indent="-256032">
              <a:lnSpc>
                <a:spcPct val="100000"/>
              </a:lnSpc>
              <a:spcBef>
                <a:spcPts val="300"/>
              </a:spcBef>
              <a:spcAft>
                <a:spcPts val="0"/>
              </a:spcAft>
              <a:buClr>
                <a:srgbClr val="1B587C"/>
              </a:buClr>
              <a:buSzTx/>
              <a:buFont typeface="Georgia"/>
              <a:buChar char="•"/>
              <a:defRPr/>
            </a:pPr>
            <a:r>
              <a:rPr lang="en-US" sz="2200" dirty="0" err="1">
                <a:solidFill>
                  <a:srgbClr val="9F2936"/>
                </a:solidFill>
                <a:latin typeface="Georgia"/>
              </a:rPr>
              <a:t>Ras</a:t>
            </a:r>
            <a:r>
              <a:rPr lang="en-US" sz="2200" dirty="0" err="1" smtClean="0">
                <a:solidFill>
                  <a:srgbClr val="9F2936"/>
                </a:solidFill>
                <a:latin typeface="Georgia"/>
              </a:rPr>
              <a:t>’</a:t>
            </a:r>
            <a:r>
              <a:rPr lang="en-US" sz="2200" dirty="0" smtClean="0">
                <a:solidFill>
                  <a:srgbClr val="9F2936"/>
                </a:solidFill>
                <a:latin typeface="Georgia"/>
              </a:rPr>
              <a:t> </a:t>
            </a:r>
            <a:r>
              <a:rPr lang="en-US" sz="2200" dirty="0">
                <a:solidFill>
                  <a:srgbClr val="9F2936"/>
                </a:solidFill>
                <a:latin typeface="Georgia"/>
              </a:rPr>
              <a:t>first impression on IM (character) is very vivid, he’s angry and passionate</a:t>
            </a: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Foreshadowing:</a:t>
            </a:r>
          </a:p>
          <a:p>
            <a:pPr marL="657860" lvl="1" indent="-256032">
              <a:lnSpc>
                <a:spcPct val="100000"/>
              </a:lnSpc>
              <a:spcBef>
                <a:spcPts val="300"/>
              </a:spcBef>
              <a:spcAft>
                <a:spcPts val="0"/>
              </a:spcAft>
              <a:buClr>
                <a:srgbClr val="1B587C"/>
              </a:buClr>
              <a:buSzTx/>
              <a:buFont typeface="Georgia"/>
              <a:buChar char="•"/>
              <a:defRPr/>
            </a:pPr>
            <a:r>
              <a:rPr lang="en-US" sz="2200" dirty="0">
                <a:solidFill>
                  <a:srgbClr val="9F2936"/>
                </a:solidFill>
                <a:latin typeface="Georgia"/>
              </a:rPr>
              <a:t>IM (character) dreams of his grandfather and feels like he’s being deceived and used by someone like Bledsoe or Norton </a:t>
            </a:r>
          </a:p>
          <a:p>
            <a:pPr marL="657860" lvl="1" indent="-256032">
              <a:lnSpc>
                <a:spcPct val="100000"/>
              </a:lnSpc>
              <a:spcBef>
                <a:spcPts val="300"/>
              </a:spcBef>
              <a:spcAft>
                <a:spcPts val="0"/>
              </a:spcAft>
              <a:buClr>
                <a:srgbClr val="1B587C"/>
              </a:buClr>
              <a:buSzTx/>
              <a:buFont typeface="Georgia"/>
              <a:buChar char="•"/>
              <a:defRPr/>
            </a:pPr>
            <a:r>
              <a:rPr lang="en-US" sz="2200" dirty="0">
                <a:solidFill>
                  <a:srgbClr val="9F2936"/>
                </a:solidFill>
                <a:latin typeface="Georgia"/>
              </a:rPr>
              <a:t>Emerson’s son says that no one has any identity </a:t>
            </a: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Epiphany :</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IM (character) realizes that Bledsoe had tricked him, becomes thoroughly disillusioned with the college</a:t>
            </a:r>
          </a:p>
          <a:p>
            <a:endParaRPr lang="en-US" dirty="0"/>
          </a:p>
        </p:txBody>
      </p:sp>
    </p:spTree>
    <p:extLst>
      <p:ext uri="{BB962C8B-B14F-4D97-AF65-F5344CB8AC3E}">
        <p14:creationId xmlns:p14="http://schemas.microsoft.com/office/powerpoint/2010/main" val="27268537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mv="urn:schemas-microsoft-com:mac:vml"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
                                            <p:txEl>
                                              <p:pRg st="6" end="6"/>
                                            </p:txEl>
                                          </p:spTgt>
                                        </p:tgtEl>
                                      </p:cBhvr>
                                    </p:animEffect>
                                  </p:childTnLst>
                                </p:cTn>
                              </p:par>
                              <p:par>
                                <p:cTn id="42" presetID="53" presetClass="entr" presetSubtype="16"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3" dur="500"/>
                                        <p:tgtEl>
                                          <p:spTgt spid="3">
                                            <p:txEl>
                                              <p:pRg st="8" end="8"/>
                                            </p:txEl>
                                          </p:spTgt>
                                        </p:tgtEl>
                                      </p:cBhvr>
                                    </p:animEffect>
                                  </p:childTnLst>
                                </p:cTn>
                              </p:par>
                              <p:par>
                                <p:cTn id="54" presetID="53" presetClass="entr" presetSubtype="16"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par>
                                <p:cTn id="59" presetID="53" presetClass="entr" presetSubtype="16"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p:cTn id="61"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3" dur="500"/>
                                        <p:tgtEl>
                                          <p:spTgt spid="3">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 calcmode="lin" valueType="num">
                                      <p:cBhvr>
                                        <p:cTn id="68"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9"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0" dur="500"/>
                                        <p:tgtEl>
                                          <p:spTgt spid="3">
                                            <p:txEl>
                                              <p:pRg st="11" end="11"/>
                                            </p:txEl>
                                          </p:spTgt>
                                        </p:tgtEl>
                                      </p:cBhvr>
                                    </p:animEffect>
                                  </p:childTnLst>
                                </p:cTn>
                              </p:par>
                              <p:par>
                                <p:cTn id="71" presetID="53" presetClass="entr" presetSubtype="16" fill="hold" nodeType="with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p:cTn id="73"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7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37160"/>
            <a:ext cx="10058400" cy="694944"/>
          </a:xfrm>
        </p:spPr>
        <p:txBody>
          <a:bodyPr>
            <a:normAutofit/>
          </a:bodyPr>
          <a:lstStyle/>
          <a:p>
            <a:r>
              <a:rPr lang="en-US" altLang="en-US" sz="3200" dirty="0"/>
              <a:t>Chapters 10-11: Liberty Paints part 1</a:t>
            </a:r>
            <a:endParaRPr lang="en-US" sz="3200" dirty="0"/>
          </a:p>
        </p:txBody>
      </p:sp>
      <p:sp>
        <p:nvSpPr>
          <p:cNvPr id="3" name="Content Placeholder 2"/>
          <p:cNvSpPr>
            <a:spLocks noGrp="1"/>
          </p:cNvSpPr>
          <p:nvPr>
            <p:ph idx="1"/>
          </p:nvPr>
        </p:nvSpPr>
        <p:spPr>
          <a:xfrm>
            <a:off x="356616" y="768096"/>
            <a:ext cx="11750040" cy="5879592"/>
          </a:xfrm>
        </p:spPr>
        <p:txBody>
          <a:bodyPr>
            <a:normAutofit/>
          </a:bodyPr>
          <a:lstStyle/>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Setting: </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Liberty Paints factory, factory hospital</a:t>
            </a:r>
          </a:p>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Characters introduced:</a:t>
            </a:r>
          </a:p>
          <a:p>
            <a:pPr marL="658368" lvl="1" indent="-246888">
              <a:lnSpc>
                <a:spcPct val="100000"/>
              </a:lnSpc>
              <a:spcBef>
                <a:spcPts val="300"/>
              </a:spcBef>
              <a:spcAft>
                <a:spcPts val="0"/>
              </a:spcAft>
              <a:buClr>
                <a:srgbClr val="9F2936"/>
              </a:buClr>
              <a:buSzTx/>
              <a:buFont typeface="Georgia"/>
              <a:buChar char="▫"/>
              <a:defRPr/>
            </a:pPr>
            <a:r>
              <a:rPr lang="en-US" sz="2000" dirty="0" err="1">
                <a:solidFill>
                  <a:srgbClr val="9F2936"/>
                </a:solidFill>
                <a:latin typeface="Georgia"/>
              </a:rPr>
              <a:t>Kimbro</a:t>
            </a:r>
            <a:endParaRPr lang="en-US" sz="2000" dirty="0">
              <a:solidFill>
                <a:srgbClr val="9F2936"/>
              </a:solidFill>
              <a:latin typeface="Georgia"/>
            </a:endParaRP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Lucius Brockway</a:t>
            </a:r>
          </a:p>
          <a:p>
            <a:pPr marL="366268" lvl="0" indent="-246888">
              <a:lnSpc>
                <a:spcPct val="100000"/>
              </a:lnSpc>
              <a:spcBef>
                <a:spcPts val="300"/>
              </a:spcBef>
              <a:buClr>
                <a:srgbClr val="1B587C"/>
              </a:buClr>
              <a:buSzTx/>
              <a:buFont typeface="Georgia"/>
              <a:buChar char="▫"/>
              <a:defRPr/>
            </a:pPr>
            <a:r>
              <a:rPr lang="en-US" dirty="0">
                <a:solidFill>
                  <a:prstClr val="black"/>
                </a:solidFill>
                <a:latin typeface="Georgia"/>
              </a:rPr>
              <a:t>Dialogue &amp; diction/syntax &amp; tone:</a:t>
            </a:r>
          </a:p>
          <a:p>
            <a:pPr marL="657860" lvl="1" indent="-256032">
              <a:lnSpc>
                <a:spcPct val="100000"/>
              </a:lnSpc>
              <a:spcBef>
                <a:spcPts val="300"/>
              </a:spcBef>
              <a:spcAft>
                <a:spcPts val="0"/>
              </a:spcAft>
              <a:buClr>
                <a:srgbClr val="1B587C"/>
              </a:buClr>
              <a:buSzTx/>
              <a:buFont typeface="Georgia"/>
              <a:buChar char="•"/>
              <a:defRPr/>
            </a:pPr>
            <a:r>
              <a:rPr lang="en-US" sz="2000" dirty="0">
                <a:solidFill>
                  <a:srgbClr val="9F2936"/>
                </a:solidFill>
                <a:latin typeface="Georgia"/>
              </a:rPr>
              <a:t>Capitalization in Brockway’s words expresses anger</a:t>
            </a:r>
          </a:p>
          <a:p>
            <a:pPr marL="657860" lvl="1" indent="-256032">
              <a:lnSpc>
                <a:spcPct val="100000"/>
              </a:lnSpc>
              <a:spcBef>
                <a:spcPts val="300"/>
              </a:spcBef>
              <a:spcAft>
                <a:spcPts val="0"/>
              </a:spcAft>
              <a:buClr>
                <a:srgbClr val="1B587C"/>
              </a:buClr>
              <a:buSzTx/>
              <a:buFont typeface="Georgia"/>
              <a:buChar char="•"/>
              <a:defRPr/>
            </a:pPr>
            <a:r>
              <a:rPr lang="en-US" sz="2000" dirty="0">
                <a:solidFill>
                  <a:srgbClr val="9F2936"/>
                </a:solidFill>
                <a:latin typeface="Georgia"/>
              </a:rPr>
              <a:t>Doctors question IM (character) with capitalized signs, dehumanize him</a:t>
            </a:r>
          </a:p>
          <a:p>
            <a:pPr marL="365760" lvl="0" indent="-256032">
              <a:lnSpc>
                <a:spcPct val="100000"/>
              </a:lnSpc>
              <a:spcBef>
                <a:spcPts val="300"/>
              </a:spcBef>
              <a:buClr>
                <a:srgbClr val="1B587C"/>
              </a:buClr>
              <a:buSzTx/>
              <a:buFont typeface="Georgia"/>
              <a:buChar char="•"/>
              <a:defRPr/>
            </a:pPr>
            <a:r>
              <a:rPr lang="en-US" dirty="0" smtClean="0">
                <a:solidFill>
                  <a:prstClr val="black"/>
                </a:solidFill>
                <a:latin typeface="Georgia"/>
              </a:rPr>
              <a:t>Symbols/motifs</a:t>
            </a:r>
            <a:r>
              <a:rPr lang="en-US" dirty="0">
                <a:solidFill>
                  <a:prstClr val="black"/>
                </a:solidFill>
                <a:latin typeface="Georgia"/>
              </a:rPr>
              <a:t>:</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Liberty Paints factory</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10 drops of black paint into white paint</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Black and white imagery</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Machinery/technology </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Electricity </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Castration &amp; black and white sexuality </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Hallucinations </a:t>
            </a:r>
          </a:p>
          <a:p>
            <a:endParaRPr lang="en-US" dirty="0"/>
          </a:p>
        </p:txBody>
      </p:sp>
    </p:spTree>
    <p:extLst>
      <p:ext uri="{BB962C8B-B14F-4D97-AF65-F5344CB8AC3E}">
        <p14:creationId xmlns:p14="http://schemas.microsoft.com/office/powerpoint/2010/main" val="297914689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ractur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500"/>
                                        <p:tgtEl>
                                          <p:spTgt spid="3">
                                            <p:txEl>
                                              <p:pRg st="11" end="11"/>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500"/>
                                        <p:tgtEl>
                                          <p:spTgt spid="3">
                                            <p:txEl>
                                              <p:pRg st="12" end="12"/>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fade">
                                      <p:cBhvr>
                                        <p:cTn id="52" dur="500"/>
                                        <p:tgtEl>
                                          <p:spTgt spid="3">
                                            <p:txEl>
                                              <p:pRg st="13" end="13"/>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Effect transition="in" filter="fade">
                                      <p:cBhvr>
                                        <p:cTn id="55" dur="500"/>
                                        <p:tgtEl>
                                          <p:spTgt spid="3">
                                            <p:txEl>
                                              <p:pRg st="14" end="14"/>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15" end="15"/>
                                            </p:txEl>
                                          </p:spTgt>
                                        </p:tgtEl>
                                        <p:attrNameLst>
                                          <p:attrName>style.visibility</p:attrName>
                                        </p:attrNameLst>
                                      </p:cBhvr>
                                      <p:to>
                                        <p:strVal val="visible"/>
                                      </p:to>
                                    </p:set>
                                    <p:animEffect transition="in" filter="fade">
                                      <p:cBhvr>
                                        <p:cTn id="58"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 y="91440"/>
            <a:ext cx="12045696" cy="832104"/>
          </a:xfrm>
        </p:spPr>
        <p:txBody>
          <a:bodyPr>
            <a:normAutofit/>
          </a:bodyPr>
          <a:lstStyle/>
          <a:p>
            <a:pPr algn="ctr"/>
            <a:r>
              <a:rPr lang="en-US" altLang="en-US" sz="3200" dirty="0"/>
              <a:t>Chapters 10-11: Liberty Paints part 2</a:t>
            </a:r>
            <a:endParaRPr lang="en-US" sz="3200" dirty="0"/>
          </a:p>
        </p:txBody>
      </p:sp>
      <p:sp>
        <p:nvSpPr>
          <p:cNvPr id="3" name="Content Placeholder 2"/>
          <p:cNvSpPr>
            <a:spLocks noGrp="1"/>
          </p:cNvSpPr>
          <p:nvPr>
            <p:ph idx="1"/>
          </p:nvPr>
        </p:nvSpPr>
        <p:spPr>
          <a:xfrm>
            <a:off x="210312" y="923544"/>
            <a:ext cx="11658600" cy="5760720"/>
          </a:xfrm>
        </p:spPr>
        <p:txBody>
          <a:bodyPr>
            <a:normAutofit fontScale="92500" lnSpcReduction="20000"/>
          </a:bodyPr>
          <a:lstStyle/>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Imagery :</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IM (character) goes through “rebirth” at the hospital, images of birthing mothers &amp; becoming a new </a:t>
            </a:r>
            <a:r>
              <a:rPr lang="en-US" sz="2200" dirty="0" smtClean="0">
                <a:solidFill>
                  <a:srgbClr val="9F2936"/>
                </a:solidFill>
                <a:latin typeface="Georgia"/>
              </a:rPr>
              <a:t>person</a:t>
            </a:r>
          </a:p>
          <a:p>
            <a:pPr marL="411480" lvl="1" indent="0">
              <a:lnSpc>
                <a:spcPct val="100000"/>
              </a:lnSpc>
              <a:spcBef>
                <a:spcPts val="300"/>
              </a:spcBef>
              <a:spcAft>
                <a:spcPts val="0"/>
              </a:spcAft>
              <a:buClr>
                <a:srgbClr val="9F2936"/>
              </a:buClr>
              <a:buSzTx/>
              <a:buNone/>
              <a:defRPr/>
            </a:pPr>
            <a:endParaRPr lang="en-US" sz="2200" dirty="0" smtClean="0">
              <a:solidFill>
                <a:srgbClr val="9F2936"/>
              </a:solidFill>
              <a:latin typeface="Georgia"/>
            </a:endParaRPr>
          </a:p>
          <a:p>
            <a:pPr marL="365760" lvl="0" indent="-256032">
              <a:lnSpc>
                <a:spcPct val="100000"/>
              </a:lnSpc>
              <a:spcBef>
                <a:spcPts val="300"/>
              </a:spcBef>
              <a:buClr>
                <a:srgbClr val="1B587C"/>
              </a:buClr>
              <a:buSzTx/>
              <a:buFont typeface="Georgia"/>
              <a:buChar char="•"/>
              <a:defRPr/>
            </a:pPr>
            <a:r>
              <a:rPr lang="en-US" sz="2200" dirty="0">
                <a:solidFill>
                  <a:prstClr val="black"/>
                </a:solidFill>
                <a:latin typeface="Georgia"/>
              </a:rPr>
              <a:t>Allusions:</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Labor unions</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Electroshock therapy</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Brer Rabbit</a:t>
            </a:r>
          </a:p>
          <a:p>
            <a:pPr marL="411480" lvl="1" indent="0">
              <a:lnSpc>
                <a:spcPct val="100000"/>
              </a:lnSpc>
              <a:spcBef>
                <a:spcPts val="300"/>
              </a:spcBef>
              <a:spcAft>
                <a:spcPts val="0"/>
              </a:spcAft>
              <a:buClr>
                <a:srgbClr val="9F2936"/>
              </a:buClr>
              <a:buSzTx/>
              <a:buNone/>
              <a:defRPr/>
            </a:pPr>
            <a:endParaRPr lang="en-US" sz="2200" dirty="0">
              <a:solidFill>
                <a:srgbClr val="9F2936"/>
              </a:solidFill>
              <a:latin typeface="Georgia"/>
            </a:endParaRP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Irony </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Situational: black paint is needed to make white paint whiter</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Situational: after IM (character) adds the correct black paint to the white paint, he can still see the gray tinge even though </a:t>
            </a:r>
            <a:r>
              <a:rPr lang="en-US" sz="2200" dirty="0" err="1">
                <a:solidFill>
                  <a:srgbClr val="9F2936"/>
                </a:solidFill>
                <a:latin typeface="Georgia"/>
              </a:rPr>
              <a:t>Kimbro</a:t>
            </a:r>
            <a:r>
              <a:rPr lang="en-US" sz="2200" dirty="0">
                <a:solidFill>
                  <a:srgbClr val="9F2936"/>
                </a:solidFill>
                <a:latin typeface="Georgia"/>
              </a:rPr>
              <a:t> can’t</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Situational: the one behind the success of the white paint is an  uneducated, poorly paid old black </a:t>
            </a:r>
            <a:r>
              <a:rPr lang="en-US" sz="2200" dirty="0" smtClean="0">
                <a:solidFill>
                  <a:srgbClr val="9F2936"/>
                </a:solidFill>
                <a:latin typeface="Georgia"/>
              </a:rPr>
              <a:t>man</a:t>
            </a:r>
          </a:p>
          <a:p>
            <a:pPr marL="658368" lvl="1" indent="-246888">
              <a:lnSpc>
                <a:spcPct val="100000"/>
              </a:lnSpc>
              <a:spcBef>
                <a:spcPts val="300"/>
              </a:spcBef>
              <a:spcAft>
                <a:spcPts val="0"/>
              </a:spcAft>
              <a:buClr>
                <a:srgbClr val="9F2936"/>
              </a:buClr>
              <a:buSzTx/>
              <a:buFont typeface="Georgia"/>
              <a:buChar char="▫"/>
              <a:defRPr/>
            </a:pPr>
            <a:endParaRPr lang="en-US" sz="2200" dirty="0">
              <a:solidFill>
                <a:srgbClr val="9F2936"/>
              </a:solidFill>
              <a:latin typeface="Georgia"/>
            </a:endParaRP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Epiphany:</a:t>
            </a:r>
          </a:p>
          <a:p>
            <a:pPr marL="657860" lvl="1" indent="-256032">
              <a:lnSpc>
                <a:spcPct val="100000"/>
              </a:lnSpc>
              <a:spcBef>
                <a:spcPts val="300"/>
              </a:spcBef>
              <a:spcAft>
                <a:spcPts val="0"/>
              </a:spcAft>
              <a:buClr>
                <a:srgbClr val="1B587C"/>
              </a:buClr>
              <a:buSzTx/>
              <a:buFont typeface="Georgia"/>
              <a:buChar char="•"/>
              <a:defRPr/>
            </a:pPr>
            <a:r>
              <a:rPr lang="en-US" sz="2200" dirty="0">
                <a:solidFill>
                  <a:srgbClr val="9F2936"/>
                </a:solidFill>
                <a:latin typeface="Georgia"/>
              </a:rPr>
              <a:t>IM (character) is forced to acknowledge his past and heritage</a:t>
            </a:r>
          </a:p>
          <a:p>
            <a:pPr marL="657860" lvl="1" indent="-256032">
              <a:lnSpc>
                <a:spcPct val="100000"/>
              </a:lnSpc>
              <a:spcBef>
                <a:spcPts val="300"/>
              </a:spcBef>
              <a:spcAft>
                <a:spcPts val="0"/>
              </a:spcAft>
              <a:buClr>
                <a:srgbClr val="1B587C"/>
              </a:buClr>
              <a:buSzTx/>
              <a:buFont typeface="Georgia"/>
              <a:buChar char="•"/>
              <a:defRPr/>
            </a:pPr>
            <a:r>
              <a:rPr lang="en-US" sz="2200" dirty="0">
                <a:solidFill>
                  <a:srgbClr val="9F2936"/>
                </a:solidFill>
                <a:latin typeface="Georgia"/>
              </a:rPr>
              <a:t>IM loses his job at Liberty Paints, thereby losing his last connection with the college, becomes a new person</a:t>
            </a:r>
          </a:p>
          <a:p>
            <a:pPr marL="0" indent="0">
              <a:buNone/>
            </a:pPr>
            <a:endParaRPr lang="en-US" dirty="0"/>
          </a:p>
        </p:txBody>
      </p:sp>
    </p:spTree>
    <p:extLst>
      <p:ext uri="{BB962C8B-B14F-4D97-AF65-F5344CB8AC3E}">
        <p14:creationId xmlns:p14="http://schemas.microsoft.com/office/powerpoint/2010/main" val="48686116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ractur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fade">
                                      <p:cBhvr>
                                        <p:cTn id="43" dur="500"/>
                                        <p:tgtEl>
                                          <p:spTgt spid="3">
                                            <p:txEl>
                                              <p:pRg st="13" end="13"/>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Effect transition="in" filter="fade">
                                      <p:cBhvr>
                                        <p:cTn id="46" dur="500"/>
                                        <p:tgtEl>
                                          <p:spTgt spid="3">
                                            <p:txEl>
                                              <p:pRg st="14" end="14"/>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Effect transition="in" filter="fade">
                                      <p:cBhvr>
                                        <p:cTn id="49"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790" y="128016"/>
            <a:ext cx="11807984" cy="685800"/>
          </a:xfrm>
        </p:spPr>
        <p:txBody>
          <a:bodyPr>
            <a:noAutofit/>
          </a:bodyPr>
          <a:lstStyle/>
          <a:p>
            <a:pPr algn="ctr"/>
            <a:r>
              <a:rPr lang="en-US" sz="4000" dirty="0" smtClean="0"/>
              <a:t>Background information on the author</a:t>
            </a:r>
            <a:endParaRPr lang="en-US" sz="4000" dirty="0"/>
          </a:p>
        </p:txBody>
      </p:sp>
      <p:sp>
        <p:nvSpPr>
          <p:cNvPr id="3" name="Content Placeholder 2"/>
          <p:cNvSpPr>
            <a:spLocks noGrp="1"/>
          </p:cNvSpPr>
          <p:nvPr>
            <p:ph idx="1"/>
          </p:nvPr>
        </p:nvSpPr>
        <p:spPr>
          <a:xfrm>
            <a:off x="164592" y="987552"/>
            <a:ext cx="12027408" cy="5756148"/>
          </a:xfrm>
        </p:spPr>
        <p:txBody>
          <a:bodyPr/>
          <a:lstStyle/>
          <a:p>
            <a:r>
              <a:rPr lang="en-US" dirty="0"/>
              <a:t>Ralph Waldo Ellison was born on March 1, 1914, in </a:t>
            </a:r>
            <a:r>
              <a:rPr lang="en-US" dirty="0" smtClean="0"/>
              <a:t>Oklahoma </a:t>
            </a:r>
            <a:r>
              <a:rPr lang="en-US" dirty="0"/>
              <a:t>City, </a:t>
            </a:r>
            <a:r>
              <a:rPr lang="en-US" dirty="0" smtClean="0"/>
              <a:t>Oklahoma</a:t>
            </a:r>
          </a:p>
          <a:p>
            <a:r>
              <a:rPr lang="en-US" dirty="0" smtClean="0"/>
              <a:t>He was named after the author Ralph Waldo Emerson </a:t>
            </a:r>
          </a:p>
          <a:p>
            <a:r>
              <a:rPr lang="en-US" dirty="0" smtClean="0"/>
              <a:t>His father was a coal deliverer and died in a work related accident when he was three years old</a:t>
            </a:r>
          </a:p>
          <a:p>
            <a:r>
              <a:rPr lang="en-US" dirty="0" smtClean="0"/>
              <a:t>He attended Tuskegee Institute in Alabama in 1933 on a scholarship</a:t>
            </a:r>
          </a:p>
          <a:p>
            <a:r>
              <a:rPr lang="en-US" dirty="0" smtClean="0"/>
              <a:t>When he first attended the school he was going to become a music composer</a:t>
            </a:r>
          </a:p>
          <a:p>
            <a:r>
              <a:rPr lang="en-US" dirty="0" smtClean="0"/>
              <a:t>In 1936 he left in his junior year and went to New York and he meet the author Richard Wright who became his mentor</a:t>
            </a:r>
          </a:p>
          <a:p>
            <a:r>
              <a:rPr lang="en-US" dirty="0" smtClean="0"/>
              <a:t>During WW II he worked as a cook in the Merchant Marines </a:t>
            </a:r>
          </a:p>
          <a:p>
            <a:r>
              <a:rPr lang="en-US" dirty="0" smtClean="0"/>
              <a:t>He began working on his masterpiece </a:t>
            </a:r>
            <a:r>
              <a:rPr lang="en-US" i="1" dirty="0" smtClean="0"/>
              <a:t>Invisible Man </a:t>
            </a:r>
            <a:r>
              <a:rPr lang="en-US" dirty="0" smtClean="0"/>
              <a:t>when WW II ended </a:t>
            </a:r>
          </a:p>
          <a:p>
            <a:r>
              <a:rPr lang="en-US" i="1" dirty="0" smtClean="0"/>
              <a:t>Invisible Man </a:t>
            </a:r>
            <a:r>
              <a:rPr lang="en-US" dirty="0" smtClean="0"/>
              <a:t>was published in 1952 and won the National Book Award in 1953</a:t>
            </a:r>
          </a:p>
          <a:p>
            <a:r>
              <a:rPr lang="en-US" dirty="0" smtClean="0"/>
              <a:t>He was awarded the Presidential Award of Freedom in 1969</a:t>
            </a:r>
          </a:p>
          <a:p>
            <a:r>
              <a:rPr lang="en-US" dirty="0" smtClean="0"/>
              <a:t>He was a professor at New York University  from 1970 – 1979</a:t>
            </a:r>
          </a:p>
          <a:p>
            <a:r>
              <a:rPr lang="en-US" dirty="0" smtClean="0"/>
              <a:t>Ralph Ellison died in 1994 of pancreatic cancer</a:t>
            </a:r>
          </a:p>
          <a:p>
            <a:endParaRPr lang="en-US" dirty="0" smtClean="0"/>
          </a:p>
          <a:p>
            <a:endParaRPr lang="en-US" i="1" dirty="0" smtClean="0"/>
          </a:p>
          <a:p>
            <a:endParaRPr lang="en-US" dirty="0"/>
          </a:p>
        </p:txBody>
      </p:sp>
      <p:pic>
        <p:nvPicPr>
          <p:cNvPr id="4" name="Picture 3"/>
          <p:cNvPicPr>
            <a:picLocks noChangeAspect="1"/>
          </p:cNvPicPr>
          <p:nvPr/>
        </p:nvPicPr>
        <p:blipFill>
          <a:blip r:embed="rId2"/>
          <a:stretch>
            <a:fillRect/>
          </a:stretch>
        </p:blipFill>
        <p:spPr>
          <a:xfrm>
            <a:off x="9592056" y="3621024"/>
            <a:ext cx="2313432" cy="3122676"/>
          </a:xfrm>
          <a:prstGeom prst="rect">
            <a:avLst/>
          </a:prstGeom>
        </p:spPr>
      </p:pic>
    </p:spTree>
    <p:extLst>
      <p:ext uri="{BB962C8B-B14F-4D97-AF65-F5344CB8AC3E}">
        <p14:creationId xmlns:p14="http://schemas.microsoft.com/office/powerpoint/2010/main" val="225761840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cru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 calcmode="lin" valueType="num">
                                      <p:cBhvr>
                                        <p:cTn id="84"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8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24" y="0"/>
            <a:ext cx="11484864" cy="1042416"/>
          </a:xfrm>
        </p:spPr>
        <p:txBody>
          <a:bodyPr>
            <a:normAutofit/>
          </a:bodyPr>
          <a:lstStyle/>
          <a:p>
            <a:r>
              <a:rPr lang="en-US" altLang="en-US" sz="3200" dirty="0"/>
              <a:t>Chapters 12-13: Mary &amp; the Eviction </a:t>
            </a:r>
            <a:r>
              <a:rPr lang="en-US" altLang="en-US" sz="3200" dirty="0" smtClean="0"/>
              <a:t>part 1</a:t>
            </a:r>
            <a:endParaRPr lang="en-US" sz="3200" dirty="0"/>
          </a:p>
        </p:txBody>
      </p:sp>
      <p:sp>
        <p:nvSpPr>
          <p:cNvPr id="3" name="Content Placeholder 2"/>
          <p:cNvSpPr>
            <a:spLocks noGrp="1"/>
          </p:cNvSpPr>
          <p:nvPr>
            <p:ph idx="1"/>
          </p:nvPr>
        </p:nvSpPr>
        <p:spPr>
          <a:xfrm>
            <a:off x="192024" y="1042416"/>
            <a:ext cx="11622024" cy="5129784"/>
          </a:xfrm>
        </p:spPr>
        <p:txBody>
          <a:bodyPr>
            <a:normAutofit lnSpcReduction="10000"/>
          </a:bodyPr>
          <a:lstStyle/>
          <a:p>
            <a:pPr marL="365760" indent="-256032">
              <a:buClr>
                <a:schemeClr val="accent3"/>
              </a:buClr>
              <a:buFont typeface="Georgia"/>
              <a:buChar char="•"/>
              <a:defRPr/>
            </a:pPr>
            <a:endParaRPr lang="en-US" dirty="0"/>
          </a:p>
          <a:p>
            <a:pPr marL="365760" lvl="0" indent="-256032">
              <a:lnSpc>
                <a:spcPct val="100000"/>
              </a:lnSpc>
              <a:spcBef>
                <a:spcPts val="300"/>
              </a:spcBef>
              <a:buClr>
                <a:srgbClr val="1B587C"/>
              </a:buClr>
              <a:buSzTx/>
              <a:buFont typeface="Georgia"/>
              <a:buChar char="•"/>
              <a:defRPr/>
            </a:pPr>
            <a:r>
              <a:rPr lang="en-US" sz="2200" dirty="0">
                <a:solidFill>
                  <a:prstClr val="black"/>
                </a:solidFill>
                <a:latin typeface="Georgia"/>
              </a:rPr>
              <a:t>Setting:</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Men’s House, Mary’s apartment, old couple’s apartment, café </a:t>
            </a:r>
          </a:p>
          <a:p>
            <a:pPr marL="365760" lvl="0" indent="-256032">
              <a:lnSpc>
                <a:spcPct val="100000"/>
              </a:lnSpc>
              <a:spcBef>
                <a:spcPts val="300"/>
              </a:spcBef>
              <a:buClr>
                <a:srgbClr val="1B587C"/>
              </a:buClr>
              <a:buSzTx/>
              <a:buFont typeface="Georgia"/>
              <a:buChar char="•"/>
              <a:defRPr/>
            </a:pPr>
            <a:r>
              <a:rPr lang="en-US" sz="2200" dirty="0">
                <a:solidFill>
                  <a:prstClr val="black"/>
                </a:solidFill>
                <a:latin typeface="Georgia"/>
              </a:rPr>
              <a:t>Characters introduced:</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Mary Rambo</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Brother Jack</a:t>
            </a:r>
          </a:p>
          <a:p>
            <a:pPr marL="366268" lvl="0" indent="-246888">
              <a:lnSpc>
                <a:spcPct val="100000"/>
              </a:lnSpc>
              <a:spcBef>
                <a:spcPts val="300"/>
              </a:spcBef>
              <a:buClr>
                <a:srgbClr val="1B587C"/>
              </a:buClr>
              <a:buSzTx/>
              <a:buFont typeface="Georgia"/>
              <a:buChar char="▫"/>
              <a:defRPr/>
            </a:pPr>
            <a:r>
              <a:rPr lang="en-US" sz="2200" dirty="0">
                <a:solidFill>
                  <a:prstClr val="black"/>
                </a:solidFill>
                <a:latin typeface="Georgia"/>
              </a:rPr>
              <a:t>Dialogue &amp; diction/syntax &amp; tone:</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Starts with long, fragmented sentences, mirror his state of mind after “therapy”</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IM (narrator) uses a sarcastic &amp; bitter tone when  describing blacks who resemble IM (character) of the past</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Repetition of words related to hot &amp; cold</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Repetition of “law-abiding people” in eviction speech</a:t>
            </a:r>
          </a:p>
          <a:p>
            <a:pPr marL="365760" lvl="0" indent="-256032">
              <a:lnSpc>
                <a:spcPct val="100000"/>
              </a:lnSpc>
              <a:spcBef>
                <a:spcPts val="300"/>
              </a:spcBef>
              <a:buClr>
                <a:srgbClr val="1B587C"/>
              </a:buClr>
              <a:buSzTx/>
              <a:buFont typeface="Georgia"/>
              <a:buChar char="•"/>
              <a:defRPr/>
            </a:pPr>
            <a:r>
              <a:rPr lang="en-US" sz="2200" dirty="0">
                <a:solidFill>
                  <a:prstClr val="black"/>
                </a:solidFill>
                <a:latin typeface="Georgia"/>
              </a:rPr>
              <a:t>Allusions:</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Everything the old couple had</a:t>
            </a:r>
          </a:p>
          <a:p>
            <a:pPr marL="658368" lvl="1" indent="-246888">
              <a:lnSpc>
                <a:spcPct val="100000"/>
              </a:lnSpc>
              <a:spcBef>
                <a:spcPts val="300"/>
              </a:spcBef>
              <a:spcAft>
                <a:spcPts val="0"/>
              </a:spcAft>
              <a:buClr>
                <a:srgbClr val="9F2936"/>
              </a:buClr>
              <a:buSzTx/>
              <a:buFont typeface="Georgia"/>
              <a:buChar char="▫"/>
              <a:defRPr/>
            </a:pPr>
            <a:r>
              <a:rPr lang="en-US" sz="2000" dirty="0">
                <a:solidFill>
                  <a:srgbClr val="9F2936"/>
                </a:solidFill>
                <a:latin typeface="Georgia"/>
              </a:rPr>
              <a:t>Historical “heroes”: Jefferson, Jackson, Pulaski, Garibaldi, Booker T. Washington, Sun </a:t>
            </a:r>
            <a:r>
              <a:rPr lang="en-US" sz="2000" dirty="0" err="1">
                <a:solidFill>
                  <a:srgbClr val="9F2936"/>
                </a:solidFill>
                <a:latin typeface="Georgia"/>
              </a:rPr>
              <a:t>Yat-sen</a:t>
            </a:r>
            <a:r>
              <a:rPr lang="en-US" sz="2000" dirty="0">
                <a:solidFill>
                  <a:srgbClr val="9F2936"/>
                </a:solidFill>
                <a:latin typeface="Georgia"/>
              </a:rPr>
              <a:t>, Danny O’Connell, Lincoln</a:t>
            </a:r>
          </a:p>
          <a:p>
            <a:pPr marL="365760" lvl="0" indent="-256032">
              <a:lnSpc>
                <a:spcPct val="100000"/>
              </a:lnSpc>
              <a:spcBef>
                <a:spcPts val="300"/>
              </a:spcBef>
              <a:buClr>
                <a:srgbClr val="1B587C"/>
              </a:buClr>
              <a:buSzTx/>
              <a:buFont typeface="Georgia"/>
              <a:buChar char="•"/>
              <a:defRPr/>
            </a:pPr>
            <a:endParaRPr lang="en-US" sz="2200" dirty="0">
              <a:solidFill>
                <a:prstClr val="black"/>
              </a:solidFill>
              <a:latin typeface="Georgia"/>
            </a:endParaRPr>
          </a:p>
          <a:p>
            <a:endParaRPr lang="en-US" dirty="0"/>
          </a:p>
        </p:txBody>
      </p:sp>
    </p:spTree>
    <p:extLst>
      <p:ext uri="{BB962C8B-B14F-4D97-AF65-F5344CB8AC3E}">
        <p14:creationId xmlns:p14="http://schemas.microsoft.com/office/powerpoint/2010/main" val="423351336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250">
        <p15:prstTrans prst="origami"/>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73152"/>
            <a:ext cx="11932920" cy="960120"/>
          </a:xfrm>
        </p:spPr>
        <p:txBody>
          <a:bodyPr>
            <a:normAutofit/>
          </a:bodyPr>
          <a:lstStyle/>
          <a:p>
            <a:pPr algn="ctr"/>
            <a:r>
              <a:rPr lang="en-US" altLang="en-US" sz="3200" dirty="0" smtClean="0"/>
              <a:t>Chapters </a:t>
            </a:r>
            <a:r>
              <a:rPr lang="en-US" altLang="en-US" sz="3200" dirty="0"/>
              <a:t>12-13: Mary &amp; the Eviction </a:t>
            </a:r>
            <a:r>
              <a:rPr lang="en-US" altLang="en-US" sz="3200" dirty="0" smtClean="0"/>
              <a:t>part 2</a:t>
            </a:r>
            <a:endParaRPr lang="en-US" sz="3200" dirty="0"/>
          </a:p>
        </p:txBody>
      </p:sp>
      <p:sp>
        <p:nvSpPr>
          <p:cNvPr id="3" name="Content Placeholder 2"/>
          <p:cNvSpPr>
            <a:spLocks noGrp="1"/>
          </p:cNvSpPr>
          <p:nvPr>
            <p:ph idx="1"/>
          </p:nvPr>
        </p:nvSpPr>
        <p:spPr>
          <a:xfrm>
            <a:off x="91440" y="932688"/>
            <a:ext cx="11795760" cy="5925312"/>
          </a:xfrm>
        </p:spPr>
        <p:txBody>
          <a:bodyPr>
            <a:normAutofit/>
          </a:bodyPr>
          <a:lstStyle/>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Symbols/motifs:</a:t>
            </a:r>
          </a:p>
          <a:p>
            <a:pPr marL="658368" lvl="1" indent="-246888">
              <a:lnSpc>
                <a:spcPct val="100000"/>
              </a:lnSpc>
              <a:spcBef>
                <a:spcPts val="300"/>
              </a:spcBef>
              <a:spcAft>
                <a:spcPts val="0"/>
              </a:spcAft>
              <a:buClr>
                <a:srgbClr val="9F2936"/>
              </a:buClr>
              <a:buSzTx/>
              <a:buFont typeface="Georgia"/>
              <a:buChar char="▫"/>
              <a:defRPr/>
            </a:pPr>
            <a:r>
              <a:rPr lang="en-US" dirty="0">
                <a:solidFill>
                  <a:srgbClr val="9F2936"/>
                </a:solidFill>
                <a:latin typeface="Georgia"/>
              </a:rPr>
              <a:t>Sweet yams</a:t>
            </a:r>
          </a:p>
          <a:p>
            <a:pPr marL="923481" lvl="2" indent="-246888">
              <a:lnSpc>
                <a:spcPct val="100000"/>
              </a:lnSpc>
              <a:spcBef>
                <a:spcPts val="300"/>
              </a:spcBef>
              <a:spcAft>
                <a:spcPts val="0"/>
              </a:spcAft>
              <a:buClr>
                <a:srgbClr val="F07F09"/>
              </a:buClr>
              <a:buSzTx/>
              <a:buFont typeface="Georgia"/>
              <a:buChar char="▫"/>
              <a:defRPr/>
            </a:pPr>
            <a:r>
              <a:rPr lang="en-US" sz="1700" dirty="0">
                <a:solidFill>
                  <a:srgbClr val="F07F09"/>
                </a:solidFill>
                <a:latin typeface="Georgia"/>
              </a:rPr>
              <a:t>Food in general</a:t>
            </a:r>
          </a:p>
          <a:p>
            <a:pPr marL="658368" lvl="1" indent="-246888">
              <a:lnSpc>
                <a:spcPct val="100000"/>
              </a:lnSpc>
              <a:spcBef>
                <a:spcPts val="300"/>
              </a:spcBef>
              <a:spcAft>
                <a:spcPts val="0"/>
              </a:spcAft>
              <a:buClr>
                <a:srgbClr val="9F2936"/>
              </a:buClr>
              <a:buSzTx/>
              <a:buFont typeface="Georgia"/>
              <a:buChar char="▫"/>
              <a:defRPr/>
            </a:pPr>
            <a:r>
              <a:rPr lang="en-US" dirty="0">
                <a:solidFill>
                  <a:srgbClr val="9F2936"/>
                </a:solidFill>
                <a:latin typeface="Georgia"/>
              </a:rPr>
              <a:t>Black &amp; white images</a:t>
            </a:r>
          </a:p>
          <a:p>
            <a:pPr marL="658368" lvl="1" indent="-246888">
              <a:lnSpc>
                <a:spcPct val="100000"/>
              </a:lnSpc>
              <a:spcBef>
                <a:spcPts val="300"/>
              </a:spcBef>
              <a:spcAft>
                <a:spcPts val="0"/>
              </a:spcAft>
              <a:buClr>
                <a:srgbClr val="9F2936"/>
              </a:buClr>
              <a:buSzTx/>
              <a:buFont typeface="Georgia"/>
              <a:buChar char="▫"/>
              <a:defRPr/>
            </a:pPr>
            <a:r>
              <a:rPr lang="en-US" dirty="0">
                <a:solidFill>
                  <a:srgbClr val="9F2936"/>
                </a:solidFill>
                <a:latin typeface="Georgia"/>
              </a:rPr>
              <a:t>Cheesecake and coffee</a:t>
            </a:r>
          </a:p>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Imagery:</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Old couple’s possessions show the story of blacks pre, during, and post-Civil War </a:t>
            </a:r>
          </a:p>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Foreshadowing:</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The second yam was rotten, indicates that IM (character)’s new philosophy will break </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IM (character) does not enjoy the cheesecake that Brother Jack forces on him</a:t>
            </a:r>
          </a:p>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Irony :</a:t>
            </a:r>
          </a:p>
          <a:p>
            <a:pPr marL="658368" lvl="1" indent="-246888">
              <a:lnSpc>
                <a:spcPct val="100000"/>
              </a:lnSpc>
              <a:spcBef>
                <a:spcPts val="300"/>
              </a:spcBef>
              <a:spcAft>
                <a:spcPts val="0"/>
              </a:spcAft>
              <a:buClr>
                <a:srgbClr val="9F2936"/>
              </a:buClr>
              <a:buSzTx/>
              <a:buFont typeface="Georgia"/>
              <a:buChar char="▫"/>
              <a:defRPr/>
            </a:pPr>
            <a:r>
              <a:rPr lang="en-US" dirty="0">
                <a:solidFill>
                  <a:srgbClr val="9F2936"/>
                </a:solidFill>
                <a:latin typeface="Georgia"/>
              </a:rPr>
              <a:t>Situational: eviction speech meant to calm the onlookers down, instead riled them up even more</a:t>
            </a:r>
          </a:p>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Epiphany :</a:t>
            </a:r>
          </a:p>
          <a:p>
            <a:pPr marL="658368" lvl="1" indent="-246888">
              <a:lnSpc>
                <a:spcPct val="100000"/>
              </a:lnSpc>
              <a:spcBef>
                <a:spcPts val="300"/>
              </a:spcBef>
              <a:spcAft>
                <a:spcPts val="0"/>
              </a:spcAft>
              <a:buClr>
                <a:srgbClr val="9F2936"/>
              </a:buClr>
              <a:buSzTx/>
              <a:buFont typeface="Georgia"/>
              <a:buChar char="▫"/>
              <a:defRPr/>
            </a:pPr>
            <a:r>
              <a:rPr lang="en-US" dirty="0">
                <a:solidFill>
                  <a:srgbClr val="9F2936"/>
                </a:solidFill>
                <a:latin typeface="Georgia"/>
              </a:rPr>
              <a:t>Eating the yam causes IM (character) to embrace the freedom in making his own choices for his own wants</a:t>
            </a:r>
          </a:p>
          <a:p>
            <a:pPr marL="365760" indent="-256032">
              <a:buClr>
                <a:schemeClr val="accent3"/>
              </a:buClr>
              <a:buFont typeface="Georgia"/>
              <a:buChar char="•"/>
              <a:defRPr/>
            </a:pPr>
            <a:endParaRPr lang="en-US" sz="2000" dirty="0"/>
          </a:p>
        </p:txBody>
      </p:sp>
    </p:spTree>
    <p:extLst>
      <p:ext uri="{BB962C8B-B14F-4D97-AF65-F5344CB8AC3E}">
        <p14:creationId xmlns:p14="http://schemas.microsoft.com/office/powerpoint/2010/main" val="173050077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250">
        <p15:prstTrans prst="origami"/>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584"/>
            <a:ext cx="12079224" cy="1097280"/>
          </a:xfrm>
        </p:spPr>
        <p:txBody>
          <a:bodyPr>
            <a:normAutofit/>
          </a:bodyPr>
          <a:lstStyle/>
          <a:p>
            <a:r>
              <a:rPr lang="en-US" altLang="en-US" sz="3200" dirty="0"/>
              <a:t>Chapters 14-15: The Brotherhood part 1</a:t>
            </a:r>
            <a:endParaRPr lang="en-US" sz="3200" dirty="0"/>
          </a:p>
        </p:txBody>
      </p:sp>
      <p:sp>
        <p:nvSpPr>
          <p:cNvPr id="3" name="Content Placeholder 2"/>
          <p:cNvSpPr>
            <a:spLocks noGrp="1"/>
          </p:cNvSpPr>
          <p:nvPr>
            <p:ph idx="1"/>
          </p:nvPr>
        </p:nvSpPr>
        <p:spPr>
          <a:xfrm>
            <a:off x="265176" y="1051560"/>
            <a:ext cx="11814048" cy="5715000"/>
          </a:xfrm>
        </p:spPr>
        <p:txBody>
          <a:bodyPr/>
          <a:lstStyle/>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400" dirty="0">
                <a:solidFill>
                  <a:prstClr val="black"/>
                </a:solidFill>
                <a:latin typeface="Georgia"/>
              </a:rPr>
              <a:t>Setting:</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The Chthonian , Mary’s apartment, Brotherhood apartment</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400" dirty="0">
                <a:solidFill>
                  <a:prstClr val="black"/>
                </a:solidFill>
                <a:latin typeface="Georgia"/>
              </a:rPr>
              <a:t>Characters introduced:</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Emma</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400" dirty="0">
                <a:solidFill>
                  <a:prstClr val="black"/>
                </a:solidFill>
                <a:latin typeface="Georgia"/>
              </a:rPr>
              <a:t>Dialogue &amp; diction/syntax &amp; tone:</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Characters are described by IM (narrator) in a mysterious and distrusting tone, foreshadowing how they later become IM (character)’s enemies</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400" dirty="0">
                <a:solidFill>
                  <a:prstClr val="black"/>
                </a:solidFill>
                <a:latin typeface="Georgia"/>
              </a:rPr>
              <a:t>Allusions:</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Chthonian </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400" dirty="0">
                <a:solidFill>
                  <a:prstClr val="black"/>
                </a:solidFill>
                <a:latin typeface="Georgia"/>
              </a:rPr>
              <a:t>Symbols/motifs:</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Cabbage </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Sambo coin bank</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Cockroaches </a:t>
            </a:r>
          </a:p>
          <a:p>
            <a:pPr marL="658368" lvl="1" indent="-246888">
              <a:lnSpc>
                <a:spcPct val="100000"/>
              </a:lnSpc>
              <a:spcBef>
                <a:spcPts val="300"/>
              </a:spcBef>
              <a:spcAft>
                <a:spcPts val="0"/>
              </a:spcAft>
              <a:buClr>
                <a:srgbClr val="9F2936"/>
              </a:buClr>
              <a:buSzTx/>
              <a:buFont typeface="Georgia"/>
              <a:buChar char="▫"/>
              <a:defRPr/>
            </a:pPr>
            <a:r>
              <a:rPr lang="en-US" sz="2200" dirty="0">
                <a:solidFill>
                  <a:srgbClr val="9F2936"/>
                </a:solidFill>
                <a:latin typeface="Georgia"/>
              </a:rPr>
              <a:t>IM (character)’s new name</a:t>
            </a:r>
          </a:p>
          <a:p>
            <a:pPr marL="0" indent="0">
              <a:buNone/>
            </a:pPr>
            <a:endParaRPr lang="en-US" dirty="0"/>
          </a:p>
        </p:txBody>
      </p:sp>
    </p:spTree>
    <p:extLst>
      <p:ext uri="{BB962C8B-B14F-4D97-AF65-F5344CB8AC3E}">
        <p14:creationId xmlns:p14="http://schemas.microsoft.com/office/powerpoint/2010/main" val="278176644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cru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 y="128016"/>
            <a:ext cx="11923776" cy="1014984"/>
          </a:xfrm>
        </p:spPr>
        <p:txBody>
          <a:bodyPr>
            <a:normAutofit/>
          </a:bodyPr>
          <a:lstStyle/>
          <a:p>
            <a:r>
              <a:rPr lang="en-US" altLang="en-US" sz="3200" dirty="0"/>
              <a:t>Chapters 16-17: First Brotherhood Speech &amp; </a:t>
            </a:r>
            <a:r>
              <a:rPr lang="en-US" altLang="en-US" sz="3200" dirty="0" err="1"/>
              <a:t>Ras</a:t>
            </a:r>
            <a:r>
              <a:rPr lang="en-US" altLang="en-US" sz="3200" dirty="0"/>
              <a:t> 1</a:t>
            </a:r>
            <a:endParaRPr lang="en-US" sz="3200" dirty="0"/>
          </a:p>
        </p:txBody>
      </p:sp>
      <p:sp>
        <p:nvSpPr>
          <p:cNvPr id="3" name="Content Placeholder 2"/>
          <p:cNvSpPr>
            <a:spLocks noGrp="1"/>
          </p:cNvSpPr>
          <p:nvPr>
            <p:ph idx="1"/>
          </p:nvPr>
        </p:nvSpPr>
        <p:spPr>
          <a:xfrm>
            <a:off x="210312" y="1069848"/>
            <a:ext cx="11722608" cy="5650992"/>
          </a:xfrm>
        </p:spPr>
        <p:txBody>
          <a:bodyPr/>
          <a:lstStyle/>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Setting:</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Arena where IM (character) gives the speech, Brotherhood apartment, 4 months pass, Harlem</a:t>
            </a:r>
          </a:p>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Characters introduced:</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Brother </a:t>
            </a:r>
            <a:r>
              <a:rPr lang="en-US" dirty="0" err="1">
                <a:solidFill>
                  <a:srgbClr val="9F2936"/>
                </a:solidFill>
                <a:latin typeface="Georgia"/>
              </a:rPr>
              <a:t>Wrestrum</a:t>
            </a:r>
            <a:endParaRPr lang="en-US" dirty="0">
              <a:solidFill>
                <a:srgbClr val="9F2936"/>
              </a:solidFill>
              <a:latin typeface="Georgia"/>
            </a:endParaRP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Brother </a:t>
            </a:r>
            <a:r>
              <a:rPr lang="en-US" dirty="0" err="1">
                <a:solidFill>
                  <a:srgbClr val="9F2936"/>
                </a:solidFill>
                <a:latin typeface="Georgia"/>
              </a:rPr>
              <a:t>Hambro</a:t>
            </a:r>
            <a:endParaRPr lang="en-US" dirty="0">
              <a:solidFill>
                <a:srgbClr val="9F2936"/>
              </a:solidFill>
              <a:latin typeface="Georgia"/>
            </a:endParaRP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Brother Tarp</a:t>
            </a:r>
          </a:p>
          <a:p>
            <a:pPr marL="657860" lvl="1" indent="-256032">
              <a:lnSpc>
                <a:spcPct val="100000"/>
              </a:lnSpc>
              <a:spcBef>
                <a:spcPts val="300"/>
              </a:spcBef>
              <a:spcAft>
                <a:spcPts val="0"/>
              </a:spcAft>
              <a:buClr>
                <a:srgbClr val="1B587C"/>
              </a:buClr>
              <a:buSzTx/>
              <a:buFont typeface="Georgia"/>
              <a:buChar char="•"/>
              <a:defRPr/>
            </a:pPr>
            <a:r>
              <a:rPr lang="en-US" dirty="0" err="1">
                <a:solidFill>
                  <a:srgbClr val="9F2936"/>
                </a:solidFill>
                <a:latin typeface="Georgia"/>
              </a:rPr>
              <a:t>Ras</a:t>
            </a:r>
            <a:r>
              <a:rPr lang="en-US" dirty="0">
                <a:solidFill>
                  <a:srgbClr val="9F2936"/>
                </a:solidFill>
                <a:latin typeface="Georgia"/>
              </a:rPr>
              <a:t> the Exhorter</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Brother Tod Clifton</a:t>
            </a:r>
          </a:p>
          <a:p>
            <a:pPr marL="366268" lvl="0" indent="-246888">
              <a:lnSpc>
                <a:spcPct val="100000"/>
              </a:lnSpc>
              <a:spcBef>
                <a:spcPts val="300"/>
              </a:spcBef>
              <a:buClr>
                <a:srgbClr val="1B587C"/>
              </a:buClr>
              <a:buSzTx/>
              <a:buFont typeface="Georgia"/>
              <a:buChar char="▫"/>
              <a:defRPr/>
            </a:pPr>
            <a:r>
              <a:rPr lang="en-US" dirty="0">
                <a:solidFill>
                  <a:prstClr val="black"/>
                </a:solidFill>
                <a:latin typeface="Georgia"/>
              </a:rPr>
              <a:t>Dialogue &amp; diction/syntax &amp; tone:</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IM (character)’s speech had a passionate tone and was moving  for the audience</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Repetition of “brother” to make the audience feel closer</a:t>
            </a:r>
          </a:p>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Allusions:</a:t>
            </a:r>
          </a:p>
          <a:p>
            <a:pPr marL="657860" lvl="1" indent="-256032">
              <a:lnSpc>
                <a:spcPct val="100000"/>
              </a:lnSpc>
              <a:spcBef>
                <a:spcPts val="300"/>
              </a:spcBef>
              <a:spcAft>
                <a:spcPts val="0"/>
              </a:spcAft>
              <a:buClr>
                <a:srgbClr val="1B587C"/>
              </a:buClr>
              <a:buSzTx/>
              <a:buFont typeface="Georgia"/>
              <a:buChar char="•"/>
              <a:defRPr/>
            </a:pPr>
            <a:r>
              <a:rPr lang="en-US" dirty="0" err="1">
                <a:solidFill>
                  <a:srgbClr val="9F2936"/>
                </a:solidFill>
                <a:latin typeface="Georgia"/>
              </a:rPr>
              <a:t>Hoovervilles</a:t>
            </a:r>
            <a:r>
              <a:rPr lang="en-US" dirty="0">
                <a:solidFill>
                  <a:srgbClr val="9F2936"/>
                </a:solidFill>
                <a:latin typeface="Georgia"/>
              </a:rPr>
              <a:t> </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John Brown</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The blind leading the blind</a:t>
            </a:r>
          </a:p>
          <a:p>
            <a:pPr marL="657860" lvl="1" indent="-256032">
              <a:lnSpc>
                <a:spcPct val="100000"/>
              </a:lnSpc>
              <a:spcBef>
                <a:spcPts val="300"/>
              </a:spcBef>
              <a:spcAft>
                <a:spcPts val="0"/>
              </a:spcAft>
              <a:buClr>
                <a:srgbClr val="1B587C"/>
              </a:buClr>
              <a:buSzTx/>
              <a:buFont typeface="Georgia"/>
              <a:buChar char="•"/>
              <a:defRPr/>
            </a:pPr>
            <a:r>
              <a:rPr lang="en-US" dirty="0" err="1">
                <a:solidFill>
                  <a:srgbClr val="9F2936"/>
                </a:solidFill>
                <a:latin typeface="Georgia"/>
              </a:rPr>
              <a:t>Nijinski</a:t>
            </a:r>
            <a:endParaRPr lang="en-US" dirty="0">
              <a:solidFill>
                <a:srgbClr val="9F2936"/>
              </a:solidFill>
              <a:latin typeface="Georgia"/>
            </a:endParaRP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Frederick Douglass </a:t>
            </a:r>
          </a:p>
          <a:p>
            <a:endParaRPr lang="en-US" dirty="0"/>
          </a:p>
        </p:txBody>
      </p:sp>
    </p:spTree>
    <p:extLst>
      <p:ext uri="{BB962C8B-B14F-4D97-AF65-F5344CB8AC3E}">
        <p14:creationId xmlns:p14="http://schemas.microsoft.com/office/powerpoint/2010/main" val="132160832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cru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2296"/>
            <a:ext cx="12033504" cy="1234440"/>
          </a:xfrm>
        </p:spPr>
        <p:txBody>
          <a:bodyPr>
            <a:normAutofit/>
          </a:bodyPr>
          <a:lstStyle/>
          <a:p>
            <a:pPr algn="ctr"/>
            <a:r>
              <a:rPr lang="en-US" altLang="en-US" sz="3200" dirty="0"/>
              <a:t>Chapters 16-17: First Brotherhood Speech &amp; </a:t>
            </a:r>
            <a:r>
              <a:rPr lang="en-US" altLang="en-US" sz="3200" dirty="0" err="1"/>
              <a:t>Ras</a:t>
            </a:r>
            <a:r>
              <a:rPr lang="en-US" altLang="en-US" sz="3200" dirty="0"/>
              <a:t> 2</a:t>
            </a:r>
            <a:endParaRPr lang="en-US" sz="3200" dirty="0"/>
          </a:p>
        </p:txBody>
      </p:sp>
      <p:sp>
        <p:nvSpPr>
          <p:cNvPr id="3" name="Content Placeholder 2"/>
          <p:cNvSpPr>
            <a:spLocks noGrp="1"/>
          </p:cNvSpPr>
          <p:nvPr>
            <p:ph idx="1"/>
          </p:nvPr>
        </p:nvSpPr>
        <p:spPr>
          <a:xfrm>
            <a:off x="182880" y="1152144"/>
            <a:ext cx="11850624" cy="5413248"/>
          </a:xfrm>
        </p:spPr>
        <p:txBody>
          <a:bodyPr/>
          <a:lstStyle/>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Symbols/motifs:</a:t>
            </a:r>
          </a:p>
          <a:p>
            <a:pPr marL="657860" lvl="1" indent="-256032">
              <a:lnSpc>
                <a:spcPct val="100000"/>
              </a:lnSpc>
              <a:spcBef>
                <a:spcPts val="300"/>
              </a:spcBef>
              <a:spcAft>
                <a:spcPts val="0"/>
              </a:spcAft>
              <a:buClr>
                <a:srgbClr val="1B587C"/>
              </a:buClr>
              <a:buSzTx/>
              <a:buFont typeface="Georgia"/>
              <a:buChar char="•"/>
              <a:defRPr/>
            </a:pPr>
            <a:r>
              <a:rPr lang="en-US" sz="2200" dirty="0">
                <a:solidFill>
                  <a:srgbClr val="9F2936"/>
                </a:solidFill>
                <a:latin typeface="Georgia"/>
              </a:rPr>
              <a:t>White lines</a:t>
            </a:r>
          </a:p>
          <a:p>
            <a:pPr marL="657860" lvl="1" indent="-256032">
              <a:lnSpc>
                <a:spcPct val="100000"/>
              </a:lnSpc>
              <a:spcBef>
                <a:spcPts val="300"/>
              </a:spcBef>
              <a:spcAft>
                <a:spcPts val="0"/>
              </a:spcAft>
              <a:buClr>
                <a:srgbClr val="1B587C"/>
              </a:buClr>
              <a:buSzTx/>
              <a:buFont typeface="Georgia"/>
              <a:buChar char="•"/>
              <a:defRPr/>
            </a:pPr>
            <a:r>
              <a:rPr lang="en-US" sz="2200" dirty="0">
                <a:solidFill>
                  <a:srgbClr val="9F2936"/>
                </a:solidFill>
                <a:latin typeface="Georgia"/>
              </a:rPr>
              <a:t>Blindness </a:t>
            </a:r>
          </a:p>
          <a:p>
            <a:pPr marL="657860" lvl="1" indent="-256032">
              <a:lnSpc>
                <a:spcPct val="100000"/>
              </a:lnSpc>
              <a:spcBef>
                <a:spcPts val="300"/>
              </a:spcBef>
              <a:spcAft>
                <a:spcPts val="0"/>
              </a:spcAft>
              <a:buClr>
                <a:srgbClr val="1B587C"/>
              </a:buClr>
              <a:buSzTx/>
              <a:buFont typeface="Georgia"/>
              <a:buChar char="•"/>
              <a:defRPr/>
            </a:pPr>
            <a:r>
              <a:rPr lang="en-US" sz="2200" dirty="0">
                <a:solidFill>
                  <a:srgbClr val="9F2936"/>
                </a:solidFill>
                <a:latin typeface="Georgia"/>
              </a:rPr>
              <a:t>CHECKS CASHED HERE sign</a:t>
            </a: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Imagery:</a:t>
            </a:r>
          </a:p>
          <a:p>
            <a:pPr marL="657860" lvl="1" indent="-256032">
              <a:lnSpc>
                <a:spcPct val="100000"/>
              </a:lnSpc>
              <a:spcBef>
                <a:spcPts val="300"/>
              </a:spcBef>
              <a:spcAft>
                <a:spcPts val="0"/>
              </a:spcAft>
              <a:buClr>
                <a:srgbClr val="1B587C"/>
              </a:buClr>
              <a:buSzTx/>
              <a:buFont typeface="Georgia"/>
              <a:buChar char="•"/>
              <a:defRPr/>
            </a:pPr>
            <a:r>
              <a:rPr lang="en-US" sz="2200" dirty="0">
                <a:solidFill>
                  <a:srgbClr val="9F2936"/>
                </a:solidFill>
                <a:latin typeface="Georgia"/>
              </a:rPr>
              <a:t>Baseball imagery during speech</a:t>
            </a:r>
          </a:p>
          <a:p>
            <a:pPr marL="657860" lvl="1" indent="-256032">
              <a:lnSpc>
                <a:spcPct val="100000"/>
              </a:lnSpc>
              <a:spcBef>
                <a:spcPts val="300"/>
              </a:spcBef>
              <a:spcAft>
                <a:spcPts val="0"/>
              </a:spcAft>
              <a:buClr>
                <a:srgbClr val="1B587C"/>
              </a:buClr>
              <a:buSzTx/>
              <a:buFont typeface="Georgia"/>
              <a:buChar char="•"/>
              <a:defRPr/>
            </a:pPr>
            <a:r>
              <a:rPr lang="en-US" sz="2200" dirty="0">
                <a:solidFill>
                  <a:srgbClr val="9F2936"/>
                </a:solidFill>
                <a:latin typeface="Georgia"/>
              </a:rPr>
              <a:t>Clifton is described as the ideal black man</a:t>
            </a: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Foreshadowing:</a:t>
            </a:r>
          </a:p>
          <a:p>
            <a:pPr marL="657860" lvl="1" indent="-256032">
              <a:lnSpc>
                <a:spcPct val="100000"/>
              </a:lnSpc>
              <a:spcBef>
                <a:spcPts val="300"/>
              </a:spcBef>
              <a:spcAft>
                <a:spcPts val="0"/>
              </a:spcAft>
              <a:buClr>
                <a:srgbClr val="1B587C"/>
              </a:buClr>
              <a:buSzTx/>
              <a:buFont typeface="Georgia"/>
              <a:buChar char="•"/>
              <a:defRPr/>
            </a:pPr>
            <a:r>
              <a:rPr lang="en-US" sz="2200" dirty="0">
                <a:solidFill>
                  <a:srgbClr val="9F2936"/>
                </a:solidFill>
                <a:latin typeface="Georgia"/>
              </a:rPr>
              <a:t>Clifton accidentally hurts a Brotherhood member during a fight</a:t>
            </a:r>
          </a:p>
          <a:p>
            <a:pPr marL="657860" lvl="1" indent="-256032">
              <a:lnSpc>
                <a:spcPct val="100000"/>
              </a:lnSpc>
              <a:spcBef>
                <a:spcPts val="300"/>
              </a:spcBef>
              <a:spcAft>
                <a:spcPts val="0"/>
              </a:spcAft>
              <a:buClr>
                <a:srgbClr val="1B587C"/>
              </a:buClr>
              <a:buSzTx/>
              <a:buFont typeface="Georgia"/>
              <a:buChar char="•"/>
              <a:defRPr/>
            </a:pPr>
            <a:r>
              <a:rPr lang="en-US" sz="2200" dirty="0">
                <a:solidFill>
                  <a:srgbClr val="9F2936"/>
                </a:solidFill>
                <a:latin typeface="Georgia"/>
              </a:rPr>
              <a:t>“Tod” is death in German</a:t>
            </a: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Irony: </a:t>
            </a:r>
          </a:p>
          <a:p>
            <a:pPr marL="657860" lvl="1" indent="-256032">
              <a:lnSpc>
                <a:spcPct val="100000"/>
              </a:lnSpc>
              <a:spcBef>
                <a:spcPts val="300"/>
              </a:spcBef>
              <a:spcAft>
                <a:spcPts val="0"/>
              </a:spcAft>
              <a:buClr>
                <a:srgbClr val="1B587C"/>
              </a:buClr>
              <a:buSzTx/>
              <a:buFont typeface="Georgia"/>
              <a:buChar char="•"/>
              <a:defRPr/>
            </a:pPr>
            <a:r>
              <a:rPr lang="en-US" sz="2200" dirty="0">
                <a:solidFill>
                  <a:srgbClr val="9F2936"/>
                </a:solidFill>
                <a:latin typeface="Georgia"/>
              </a:rPr>
              <a:t>Situational &amp; dramatic: </a:t>
            </a:r>
            <a:r>
              <a:rPr lang="en-US" sz="2200" dirty="0" err="1">
                <a:solidFill>
                  <a:srgbClr val="9F2936"/>
                </a:solidFill>
                <a:latin typeface="Georgia"/>
              </a:rPr>
              <a:t>Ras</a:t>
            </a:r>
            <a:r>
              <a:rPr lang="en-US" sz="2200" dirty="0">
                <a:solidFill>
                  <a:srgbClr val="9F2936"/>
                </a:solidFill>
                <a:latin typeface="Georgia"/>
              </a:rPr>
              <a:t> wants black people to work together against the whites, he’s actually being manipulated by whites too</a:t>
            </a:r>
          </a:p>
          <a:p>
            <a:endParaRPr lang="en-US" dirty="0"/>
          </a:p>
        </p:txBody>
      </p:sp>
    </p:spTree>
    <p:extLst>
      <p:ext uri="{BB962C8B-B14F-4D97-AF65-F5344CB8AC3E}">
        <p14:creationId xmlns:p14="http://schemas.microsoft.com/office/powerpoint/2010/main" val="215664633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cru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12" y="0"/>
            <a:ext cx="12060936" cy="1243584"/>
          </a:xfrm>
        </p:spPr>
        <p:txBody>
          <a:bodyPr>
            <a:normAutofit/>
          </a:bodyPr>
          <a:lstStyle/>
          <a:p>
            <a:r>
              <a:rPr lang="en-US" altLang="en-US" sz="3200" dirty="0"/>
              <a:t>Chapters 18-19: Nameless Note &amp; Woman Question</a:t>
            </a:r>
            <a:endParaRPr lang="en-US" sz="3200" dirty="0"/>
          </a:p>
        </p:txBody>
      </p:sp>
      <p:sp>
        <p:nvSpPr>
          <p:cNvPr id="3" name="Content Placeholder 2"/>
          <p:cNvSpPr>
            <a:spLocks noGrp="1"/>
          </p:cNvSpPr>
          <p:nvPr>
            <p:ph idx="1"/>
          </p:nvPr>
        </p:nvSpPr>
        <p:spPr>
          <a:xfrm>
            <a:off x="210312" y="978408"/>
            <a:ext cx="11713464" cy="5980176"/>
          </a:xfrm>
        </p:spPr>
        <p:txBody>
          <a:bodyPr/>
          <a:lstStyle/>
          <a:p>
            <a:pPr marL="365760" lvl="0" indent="-256032">
              <a:lnSpc>
                <a:spcPct val="100000"/>
              </a:lnSpc>
              <a:spcBef>
                <a:spcPts val="300"/>
              </a:spcBef>
              <a:buClr>
                <a:srgbClr val="1B587C"/>
              </a:buClr>
              <a:buSzTx/>
              <a:buFont typeface="Georgia"/>
              <a:buChar char="•"/>
              <a:defRPr/>
            </a:pPr>
            <a:r>
              <a:rPr lang="en-US" sz="1600" dirty="0">
                <a:solidFill>
                  <a:prstClr val="black"/>
                </a:solidFill>
                <a:latin typeface="Georgia"/>
              </a:rPr>
              <a:t>Setting:</a:t>
            </a:r>
          </a:p>
          <a:p>
            <a:pPr marL="657860" lvl="1" indent="-256032">
              <a:lnSpc>
                <a:spcPct val="100000"/>
              </a:lnSpc>
              <a:spcBef>
                <a:spcPts val="300"/>
              </a:spcBef>
              <a:spcAft>
                <a:spcPts val="0"/>
              </a:spcAft>
              <a:buClr>
                <a:srgbClr val="1B587C"/>
              </a:buClr>
              <a:buSzTx/>
              <a:buFont typeface="Georgia"/>
              <a:buChar char="•"/>
              <a:defRPr/>
            </a:pPr>
            <a:r>
              <a:rPr lang="en-US" sz="1600" dirty="0">
                <a:solidFill>
                  <a:srgbClr val="9F2936"/>
                </a:solidFill>
                <a:latin typeface="Georgia"/>
              </a:rPr>
              <a:t>The Brotherhood’s office in Harlem, woman question conference, nameless woman’s apartment</a:t>
            </a:r>
          </a:p>
          <a:p>
            <a:pPr marL="365760" lvl="0" indent="-256032">
              <a:lnSpc>
                <a:spcPct val="100000"/>
              </a:lnSpc>
              <a:spcBef>
                <a:spcPts val="300"/>
              </a:spcBef>
              <a:buClr>
                <a:srgbClr val="1B587C"/>
              </a:buClr>
              <a:buSzTx/>
              <a:buFont typeface="Georgia"/>
              <a:buChar char="•"/>
              <a:defRPr/>
            </a:pPr>
            <a:r>
              <a:rPr lang="en-US" sz="1600" dirty="0">
                <a:solidFill>
                  <a:prstClr val="black"/>
                </a:solidFill>
                <a:latin typeface="Georgia"/>
              </a:rPr>
              <a:t>Characters introduced:</a:t>
            </a:r>
          </a:p>
          <a:p>
            <a:pPr marL="657860" lvl="1" indent="-256032">
              <a:lnSpc>
                <a:spcPct val="100000"/>
              </a:lnSpc>
              <a:spcBef>
                <a:spcPts val="300"/>
              </a:spcBef>
              <a:spcAft>
                <a:spcPts val="0"/>
              </a:spcAft>
              <a:buClr>
                <a:srgbClr val="1B587C"/>
              </a:buClr>
              <a:buSzTx/>
              <a:buFont typeface="Georgia"/>
              <a:buChar char="•"/>
              <a:defRPr/>
            </a:pPr>
            <a:r>
              <a:rPr lang="en-US" sz="1600" dirty="0">
                <a:solidFill>
                  <a:srgbClr val="9F2936"/>
                </a:solidFill>
                <a:latin typeface="Georgia"/>
              </a:rPr>
              <a:t>Nameless woman </a:t>
            </a:r>
          </a:p>
          <a:p>
            <a:pPr marL="365760" lvl="0" indent="-256032">
              <a:lnSpc>
                <a:spcPct val="100000"/>
              </a:lnSpc>
              <a:spcBef>
                <a:spcPts val="300"/>
              </a:spcBef>
              <a:buClr>
                <a:srgbClr val="1B587C"/>
              </a:buClr>
              <a:buSzTx/>
              <a:buFont typeface="Georgia"/>
              <a:buChar char="•"/>
              <a:defRPr/>
            </a:pPr>
            <a:r>
              <a:rPr lang="en-US" sz="1600" dirty="0">
                <a:solidFill>
                  <a:prstClr val="black"/>
                </a:solidFill>
                <a:latin typeface="Georgia"/>
              </a:rPr>
              <a:t>Symbols/motifs:</a:t>
            </a:r>
          </a:p>
          <a:p>
            <a:pPr marL="657860" lvl="1" indent="-256032">
              <a:lnSpc>
                <a:spcPct val="100000"/>
              </a:lnSpc>
              <a:spcBef>
                <a:spcPts val="300"/>
              </a:spcBef>
              <a:spcAft>
                <a:spcPts val="0"/>
              </a:spcAft>
              <a:buClr>
                <a:srgbClr val="1B587C"/>
              </a:buClr>
              <a:buSzTx/>
              <a:buFont typeface="Georgia"/>
              <a:buChar char="•"/>
              <a:defRPr/>
            </a:pPr>
            <a:r>
              <a:rPr lang="en-US" sz="1600" dirty="0">
                <a:solidFill>
                  <a:srgbClr val="9F2936"/>
                </a:solidFill>
                <a:latin typeface="Georgia"/>
              </a:rPr>
              <a:t>Anonymous note</a:t>
            </a:r>
          </a:p>
          <a:p>
            <a:pPr marL="657860" lvl="1" indent="-256032">
              <a:lnSpc>
                <a:spcPct val="100000"/>
              </a:lnSpc>
              <a:spcBef>
                <a:spcPts val="300"/>
              </a:spcBef>
              <a:spcAft>
                <a:spcPts val="0"/>
              </a:spcAft>
              <a:buClr>
                <a:srgbClr val="1B587C"/>
              </a:buClr>
              <a:buSzTx/>
              <a:buFont typeface="Georgia"/>
              <a:buChar char="•"/>
              <a:defRPr/>
            </a:pPr>
            <a:r>
              <a:rPr lang="en-US" sz="1600" dirty="0">
                <a:solidFill>
                  <a:srgbClr val="9F2936"/>
                </a:solidFill>
                <a:latin typeface="Georgia"/>
              </a:rPr>
              <a:t>Leg chain</a:t>
            </a:r>
          </a:p>
          <a:p>
            <a:pPr marL="657860" lvl="1" indent="-256032">
              <a:lnSpc>
                <a:spcPct val="100000"/>
              </a:lnSpc>
              <a:spcBef>
                <a:spcPts val="300"/>
              </a:spcBef>
              <a:spcAft>
                <a:spcPts val="0"/>
              </a:spcAft>
              <a:buClr>
                <a:srgbClr val="1B587C"/>
              </a:buClr>
              <a:buSzTx/>
              <a:buFont typeface="Georgia"/>
              <a:buChar char="•"/>
              <a:defRPr/>
            </a:pPr>
            <a:r>
              <a:rPr lang="en-US" sz="1600" dirty="0">
                <a:solidFill>
                  <a:srgbClr val="9F2936"/>
                </a:solidFill>
                <a:latin typeface="Georgia"/>
              </a:rPr>
              <a:t>Black &amp; white sexuality </a:t>
            </a:r>
          </a:p>
          <a:p>
            <a:pPr marL="365760" lvl="0" indent="-256032">
              <a:lnSpc>
                <a:spcPct val="100000"/>
              </a:lnSpc>
              <a:spcBef>
                <a:spcPts val="300"/>
              </a:spcBef>
              <a:buClr>
                <a:srgbClr val="1B587C"/>
              </a:buClr>
              <a:buSzTx/>
              <a:buFont typeface="Georgia"/>
              <a:buChar char="•"/>
              <a:defRPr/>
            </a:pPr>
            <a:r>
              <a:rPr lang="en-US" sz="1600" dirty="0">
                <a:solidFill>
                  <a:prstClr val="black"/>
                </a:solidFill>
                <a:latin typeface="Georgia"/>
              </a:rPr>
              <a:t>Imagery:</a:t>
            </a:r>
          </a:p>
          <a:p>
            <a:pPr marL="657860" lvl="1" indent="-256032">
              <a:lnSpc>
                <a:spcPct val="100000"/>
              </a:lnSpc>
              <a:spcBef>
                <a:spcPts val="300"/>
              </a:spcBef>
              <a:spcAft>
                <a:spcPts val="0"/>
              </a:spcAft>
              <a:buClr>
                <a:srgbClr val="1B587C"/>
              </a:buClr>
              <a:buSzTx/>
              <a:buFont typeface="Georgia"/>
              <a:buChar char="•"/>
              <a:defRPr/>
            </a:pPr>
            <a:r>
              <a:rPr lang="en-US" sz="1600" dirty="0">
                <a:solidFill>
                  <a:srgbClr val="9F2936"/>
                </a:solidFill>
                <a:latin typeface="Georgia"/>
              </a:rPr>
              <a:t>Suggestive imagery associated with the woman, emphasizing the social class difference</a:t>
            </a:r>
          </a:p>
          <a:p>
            <a:pPr marL="365760" lvl="0" indent="-256032">
              <a:lnSpc>
                <a:spcPct val="100000"/>
              </a:lnSpc>
              <a:spcBef>
                <a:spcPts val="300"/>
              </a:spcBef>
              <a:buClr>
                <a:srgbClr val="1B587C"/>
              </a:buClr>
              <a:buSzTx/>
              <a:buFont typeface="Georgia"/>
              <a:buChar char="•"/>
              <a:defRPr/>
            </a:pPr>
            <a:r>
              <a:rPr lang="en-US" sz="1600" dirty="0">
                <a:solidFill>
                  <a:prstClr val="black"/>
                </a:solidFill>
                <a:latin typeface="Georgia"/>
              </a:rPr>
              <a:t>Flashback:</a:t>
            </a:r>
          </a:p>
          <a:p>
            <a:pPr marL="657860" lvl="1" indent="-256032">
              <a:lnSpc>
                <a:spcPct val="100000"/>
              </a:lnSpc>
              <a:spcBef>
                <a:spcPts val="300"/>
              </a:spcBef>
              <a:spcAft>
                <a:spcPts val="0"/>
              </a:spcAft>
              <a:buClr>
                <a:srgbClr val="1B587C"/>
              </a:buClr>
              <a:buSzTx/>
              <a:buFont typeface="Georgia"/>
              <a:buChar char="•"/>
              <a:defRPr/>
            </a:pPr>
            <a:r>
              <a:rPr lang="en-US" sz="1600" dirty="0">
                <a:solidFill>
                  <a:srgbClr val="9F2936"/>
                </a:solidFill>
                <a:latin typeface="Georgia"/>
              </a:rPr>
              <a:t>Tarp recalling his story of freedom</a:t>
            </a:r>
          </a:p>
          <a:p>
            <a:pPr marL="365760" lvl="0" indent="-256032">
              <a:lnSpc>
                <a:spcPct val="100000"/>
              </a:lnSpc>
              <a:spcBef>
                <a:spcPts val="300"/>
              </a:spcBef>
              <a:buClr>
                <a:srgbClr val="1B587C"/>
              </a:buClr>
              <a:buSzTx/>
              <a:buFont typeface="Georgia"/>
              <a:buChar char="•"/>
              <a:defRPr/>
            </a:pPr>
            <a:r>
              <a:rPr lang="en-US" sz="1600" dirty="0">
                <a:solidFill>
                  <a:prstClr val="black"/>
                </a:solidFill>
                <a:latin typeface="Georgia"/>
              </a:rPr>
              <a:t>Foreshadowing:</a:t>
            </a:r>
          </a:p>
          <a:p>
            <a:pPr marL="657860" lvl="1" indent="-256032">
              <a:lnSpc>
                <a:spcPct val="100000"/>
              </a:lnSpc>
              <a:spcBef>
                <a:spcPts val="300"/>
              </a:spcBef>
              <a:spcAft>
                <a:spcPts val="0"/>
              </a:spcAft>
              <a:buClr>
                <a:srgbClr val="1B587C"/>
              </a:buClr>
              <a:buSzTx/>
              <a:buFont typeface="Georgia"/>
              <a:buChar char="•"/>
              <a:defRPr/>
            </a:pPr>
            <a:r>
              <a:rPr lang="en-US" sz="1600" dirty="0">
                <a:solidFill>
                  <a:srgbClr val="9F2936"/>
                </a:solidFill>
                <a:latin typeface="Georgia"/>
              </a:rPr>
              <a:t>The anonymous note telling IM (character) “not to go too fast” or the Brotherhood will reject him</a:t>
            </a:r>
          </a:p>
          <a:p>
            <a:pPr marL="657860" lvl="1" indent="-256032">
              <a:lnSpc>
                <a:spcPct val="100000"/>
              </a:lnSpc>
              <a:spcBef>
                <a:spcPts val="300"/>
              </a:spcBef>
              <a:spcAft>
                <a:spcPts val="0"/>
              </a:spcAft>
              <a:buClr>
                <a:srgbClr val="1B587C"/>
              </a:buClr>
              <a:buSzTx/>
              <a:buFont typeface="Georgia"/>
              <a:buChar char="•"/>
              <a:defRPr/>
            </a:pPr>
            <a:r>
              <a:rPr lang="en-US" sz="1600" dirty="0">
                <a:solidFill>
                  <a:srgbClr val="9F2936"/>
                </a:solidFill>
                <a:latin typeface="Georgia"/>
              </a:rPr>
              <a:t>Clifton has gone missing</a:t>
            </a:r>
          </a:p>
          <a:p>
            <a:pPr marL="365760" lvl="0" indent="-256032">
              <a:lnSpc>
                <a:spcPct val="100000"/>
              </a:lnSpc>
              <a:spcBef>
                <a:spcPts val="300"/>
              </a:spcBef>
              <a:buClr>
                <a:srgbClr val="1B587C"/>
              </a:buClr>
              <a:buSzTx/>
              <a:buFont typeface="Georgia"/>
              <a:buChar char="•"/>
              <a:defRPr/>
            </a:pPr>
            <a:r>
              <a:rPr lang="en-US" sz="1600" dirty="0">
                <a:solidFill>
                  <a:prstClr val="black"/>
                </a:solidFill>
                <a:latin typeface="Georgia"/>
              </a:rPr>
              <a:t>Irony :</a:t>
            </a:r>
          </a:p>
          <a:p>
            <a:pPr marL="657860" lvl="1" indent="-256032">
              <a:lnSpc>
                <a:spcPct val="100000"/>
              </a:lnSpc>
              <a:spcBef>
                <a:spcPts val="300"/>
              </a:spcBef>
              <a:spcAft>
                <a:spcPts val="0"/>
              </a:spcAft>
              <a:buClr>
                <a:srgbClr val="1B587C"/>
              </a:buClr>
              <a:buSzTx/>
              <a:buFont typeface="Georgia"/>
              <a:buChar char="•"/>
              <a:defRPr/>
            </a:pPr>
            <a:r>
              <a:rPr lang="en-US" sz="1600" dirty="0">
                <a:solidFill>
                  <a:srgbClr val="9F2936"/>
                </a:solidFill>
                <a:latin typeface="Georgia"/>
              </a:rPr>
              <a:t>Situational: </a:t>
            </a:r>
            <a:r>
              <a:rPr lang="en-US" sz="1600" dirty="0" err="1">
                <a:solidFill>
                  <a:srgbClr val="9F2936"/>
                </a:solidFill>
                <a:latin typeface="Georgia"/>
              </a:rPr>
              <a:t>Wrestrum</a:t>
            </a:r>
            <a:r>
              <a:rPr lang="en-US" sz="1600" dirty="0">
                <a:solidFill>
                  <a:srgbClr val="9F2936"/>
                </a:solidFill>
                <a:latin typeface="Georgia"/>
              </a:rPr>
              <a:t> accuses IM (character) of using the Brotherhood to get famous, in reality it’s the other way around</a:t>
            </a:r>
          </a:p>
          <a:p>
            <a:pPr marL="657860" lvl="1" indent="-256032">
              <a:lnSpc>
                <a:spcPct val="100000"/>
              </a:lnSpc>
              <a:spcBef>
                <a:spcPts val="300"/>
              </a:spcBef>
              <a:spcAft>
                <a:spcPts val="0"/>
              </a:spcAft>
              <a:buClr>
                <a:srgbClr val="1B587C"/>
              </a:buClr>
              <a:buSzTx/>
              <a:buFont typeface="Georgia"/>
              <a:buChar char="•"/>
              <a:defRPr/>
            </a:pPr>
            <a:r>
              <a:rPr lang="en-US" sz="1600" dirty="0">
                <a:solidFill>
                  <a:srgbClr val="9F2936"/>
                </a:solidFill>
                <a:latin typeface="Georgia"/>
              </a:rPr>
              <a:t>The woman who supposedly advocated women’s rights was used to seduce IM (character) </a:t>
            </a:r>
          </a:p>
          <a:p>
            <a:pPr marL="365760" lvl="0" indent="-256032">
              <a:lnSpc>
                <a:spcPct val="100000"/>
              </a:lnSpc>
              <a:spcBef>
                <a:spcPts val="300"/>
              </a:spcBef>
              <a:buClr>
                <a:srgbClr val="1B587C"/>
              </a:buClr>
              <a:buSzTx/>
              <a:buFont typeface="Georgia"/>
              <a:buChar char="•"/>
              <a:defRPr/>
            </a:pPr>
            <a:r>
              <a:rPr lang="en-US" sz="1600" dirty="0">
                <a:solidFill>
                  <a:prstClr val="black"/>
                </a:solidFill>
                <a:latin typeface="Georgia"/>
              </a:rPr>
              <a:t>Epiphany:</a:t>
            </a:r>
          </a:p>
          <a:p>
            <a:pPr marL="657860" lvl="1" indent="-256032">
              <a:lnSpc>
                <a:spcPct val="100000"/>
              </a:lnSpc>
              <a:spcBef>
                <a:spcPts val="300"/>
              </a:spcBef>
              <a:spcAft>
                <a:spcPts val="0"/>
              </a:spcAft>
              <a:buClr>
                <a:srgbClr val="1B587C"/>
              </a:buClr>
              <a:buSzTx/>
              <a:buFont typeface="Georgia"/>
              <a:buChar char="•"/>
              <a:defRPr/>
            </a:pPr>
            <a:r>
              <a:rPr lang="en-US" sz="1600" dirty="0">
                <a:solidFill>
                  <a:srgbClr val="9F2936"/>
                </a:solidFill>
                <a:latin typeface="Georgia"/>
              </a:rPr>
              <a:t>IM (character) realizes that the Brotherhood is racist in its own way </a:t>
            </a:r>
          </a:p>
          <a:p>
            <a:endParaRPr lang="en-US" dirty="0"/>
          </a:p>
        </p:txBody>
      </p:sp>
    </p:spTree>
    <p:extLst>
      <p:ext uri="{BB962C8B-B14F-4D97-AF65-F5344CB8AC3E}">
        <p14:creationId xmlns:p14="http://schemas.microsoft.com/office/powerpoint/2010/main" val="147316357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airplan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 y="82296"/>
            <a:ext cx="11878056" cy="1188720"/>
          </a:xfrm>
        </p:spPr>
        <p:txBody>
          <a:bodyPr>
            <a:normAutofit/>
          </a:bodyPr>
          <a:lstStyle/>
          <a:p>
            <a:r>
              <a:rPr lang="en-US" altLang="en-US" sz="3200" dirty="0"/>
              <a:t>Chapters 20-21: Clifton’s Death and Funeral 1</a:t>
            </a:r>
            <a:endParaRPr lang="en-US" sz="3200" dirty="0"/>
          </a:p>
        </p:txBody>
      </p:sp>
      <p:sp>
        <p:nvSpPr>
          <p:cNvPr id="3" name="Content Placeholder 2"/>
          <p:cNvSpPr>
            <a:spLocks noGrp="1"/>
          </p:cNvSpPr>
          <p:nvPr>
            <p:ph idx="1"/>
          </p:nvPr>
        </p:nvSpPr>
        <p:spPr>
          <a:xfrm>
            <a:off x="210312" y="1005840"/>
            <a:ext cx="11878056" cy="5852160"/>
          </a:xfrm>
        </p:spPr>
        <p:txBody>
          <a:bodyPr>
            <a:normAutofit/>
          </a:bodyPr>
          <a:lstStyle/>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Setting:</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Barrelhouse’s Jolly Dollar, 125</a:t>
            </a:r>
            <a:r>
              <a:rPr lang="en-US" baseline="30000" dirty="0">
                <a:solidFill>
                  <a:srgbClr val="9F2936"/>
                </a:solidFill>
                <a:latin typeface="Georgia"/>
              </a:rPr>
              <a:t>th</a:t>
            </a:r>
            <a:r>
              <a:rPr lang="en-US" dirty="0">
                <a:solidFill>
                  <a:srgbClr val="9F2936"/>
                </a:solidFill>
                <a:latin typeface="Georgia"/>
              </a:rPr>
              <a:t> street, Mount Morris Park</a:t>
            </a:r>
          </a:p>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Dialogue &amp; diction/syntax &amp; tone:</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Language used in Sambo scene is mocking of black slave culture, use of music/verse</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Repetition of “his name was Clifton”</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Repetition of “comic-book”</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Voice expresses bitterness and grudge; IM (character) really felt that Clifton was a friend, feels betrayed</a:t>
            </a:r>
          </a:p>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Allusions:</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Sambo</a:t>
            </a:r>
          </a:p>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Symbols/motifs:</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Paper Sambo dolls</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Clifton’s death</a:t>
            </a:r>
          </a:p>
          <a:p>
            <a:pPr marL="365760" lvl="0" indent="-256032">
              <a:lnSpc>
                <a:spcPct val="100000"/>
              </a:lnSpc>
              <a:spcBef>
                <a:spcPts val="300"/>
              </a:spcBef>
              <a:buClr>
                <a:srgbClr val="1B587C"/>
              </a:buClr>
              <a:buSzTx/>
              <a:buFont typeface="Georgia"/>
              <a:buChar char="•"/>
              <a:defRPr/>
            </a:pPr>
            <a:r>
              <a:rPr lang="en-US" dirty="0">
                <a:solidFill>
                  <a:prstClr val="black"/>
                </a:solidFill>
                <a:latin typeface="Georgia"/>
              </a:rPr>
              <a:t>Imagery:</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The doll’s appearance and motions are insulting and infuriating to IM (character), self-mocking image of Clifton</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Clifton’s death is described with religious imagery</a:t>
            </a:r>
          </a:p>
          <a:p>
            <a:pPr marL="657860" lvl="1" indent="-256032">
              <a:lnSpc>
                <a:spcPct val="100000"/>
              </a:lnSpc>
              <a:spcBef>
                <a:spcPts val="300"/>
              </a:spcBef>
              <a:spcAft>
                <a:spcPts val="0"/>
              </a:spcAft>
              <a:buClr>
                <a:srgbClr val="1B587C"/>
              </a:buClr>
              <a:buSzTx/>
              <a:buFont typeface="Georgia"/>
              <a:buChar char="•"/>
              <a:defRPr/>
            </a:pPr>
            <a:r>
              <a:rPr lang="en-US" dirty="0">
                <a:solidFill>
                  <a:srgbClr val="9F2936"/>
                </a:solidFill>
                <a:latin typeface="Georgia"/>
              </a:rPr>
              <a:t>Black nun in white &amp; white nun in black</a:t>
            </a:r>
          </a:p>
        </p:txBody>
      </p:sp>
    </p:spTree>
    <p:extLst>
      <p:ext uri="{BB962C8B-B14F-4D97-AF65-F5344CB8AC3E}">
        <p14:creationId xmlns:p14="http://schemas.microsoft.com/office/powerpoint/2010/main" val="357545283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airplan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 y="100584"/>
            <a:ext cx="12127992" cy="1152144"/>
          </a:xfrm>
        </p:spPr>
        <p:txBody>
          <a:bodyPr>
            <a:normAutofit/>
          </a:bodyPr>
          <a:lstStyle/>
          <a:p>
            <a:pPr algn="ctr"/>
            <a:r>
              <a:rPr lang="en-US" altLang="en-US" sz="3200" dirty="0"/>
              <a:t>Chapters 20-21: Clifton’s Death and Funeral 2</a:t>
            </a:r>
            <a:endParaRPr lang="en-US" sz="3200" dirty="0"/>
          </a:p>
        </p:txBody>
      </p:sp>
      <p:sp>
        <p:nvSpPr>
          <p:cNvPr id="3" name="Content Placeholder 2"/>
          <p:cNvSpPr>
            <a:spLocks noGrp="1"/>
          </p:cNvSpPr>
          <p:nvPr>
            <p:ph idx="1"/>
          </p:nvPr>
        </p:nvSpPr>
        <p:spPr>
          <a:xfrm>
            <a:off x="237744" y="1124712"/>
            <a:ext cx="11695176" cy="5632704"/>
          </a:xfrm>
        </p:spPr>
        <p:txBody>
          <a:bodyPr/>
          <a:lstStyle/>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Foreshadowing:</a:t>
            </a:r>
          </a:p>
          <a:p>
            <a:pPr marL="657860" lvl="1" indent="-256032">
              <a:lnSpc>
                <a:spcPct val="100000"/>
              </a:lnSpc>
              <a:spcBef>
                <a:spcPts val="300"/>
              </a:spcBef>
              <a:spcAft>
                <a:spcPts val="0"/>
              </a:spcAft>
              <a:buClr>
                <a:srgbClr val="1B587C"/>
              </a:buClr>
              <a:buSzTx/>
              <a:buFont typeface="Georgia"/>
              <a:buChar char="•"/>
              <a:defRPr/>
            </a:pPr>
            <a:r>
              <a:rPr lang="en-US" sz="2400" dirty="0">
                <a:solidFill>
                  <a:srgbClr val="9F2936"/>
                </a:solidFill>
                <a:latin typeface="Georgia"/>
              </a:rPr>
              <a:t>The community’s hatred of the Brotherhood</a:t>
            </a:r>
          </a:p>
          <a:p>
            <a:pPr marL="657860" lvl="1" indent="-256032">
              <a:lnSpc>
                <a:spcPct val="100000"/>
              </a:lnSpc>
              <a:spcBef>
                <a:spcPts val="300"/>
              </a:spcBef>
              <a:spcAft>
                <a:spcPts val="0"/>
              </a:spcAft>
              <a:buClr>
                <a:srgbClr val="1B587C"/>
              </a:buClr>
              <a:buSzTx/>
              <a:buFont typeface="Georgia"/>
              <a:buChar char="•"/>
              <a:defRPr/>
            </a:pPr>
            <a:r>
              <a:rPr lang="en-US" sz="2400" dirty="0">
                <a:solidFill>
                  <a:srgbClr val="9F2936"/>
                </a:solidFill>
                <a:latin typeface="Georgia"/>
              </a:rPr>
              <a:t>Tarp is gone as well</a:t>
            </a:r>
          </a:p>
          <a:p>
            <a:pPr marL="657860" lvl="1" indent="-256032">
              <a:lnSpc>
                <a:spcPct val="100000"/>
              </a:lnSpc>
              <a:spcBef>
                <a:spcPts val="300"/>
              </a:spcBef>
              <a:spcAft>
                <a:spcPts val="0"/>
              </a:spcAft>
              <a:buClr>
                <a:srgbClr val="1B587C"/>
              </a:buClr>
              <a:buSzTx/>
              <a:buFont typeface="Georgia"/>
              <a:buChar char="•"/>
              <a:defRPr/>
            </a:pPr>
            <a:r>
              <a:rPr lang="en-US" sz="2400" dirty="0">
                <a:solidFill>
                  <a:srgbClr val="9F2936"/>
                </a:solidFill>
                <a:latin typeface="Georgia"/>
              </a:rPr>
              <a:t>Clifton’s descent into invisibility/underground </a:t>
            </a:r>
          </a:p>
          <a:p>
            <a:pPr marL="657860" lvl="1" indent="-256032">
              <a:lnSpc>
                <a:spcPct val="100000"/>
              </a:lnSpc>
              <a:spcBef>
                <a:spcPts val="300"/>
              </a:spcBef>
              <a:spcAft>
                <a:spcPts val="0"/>
              </a:spcAft>
              <a:buClr>
                <a:srgbClr val="1B587C"/>
              </a:buClr>
              <a:buSzTx/>
              <a:buFont typeface="Georgia"/>
              <a:buChar char="•"/>
              <a:defRPr/>
            </a:pPr>
            <a:r>
              <a:rPr lang="en-US" sz="2400" dirty="0">
                <a:solidFill>
                  <a:srgbClr val="9F2936"/>
                </a:solidFill>
                <a:latin typeface="Georgia"/>
              </a:rPr>
              <a:t>IM (character) feels the tension still present in Harlem </a:t>
            </a: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Irony:</a:t>
            </a:r>
          </a:p>
          <a:p>
            <a:pPr marL="657860" lvl="1" indent="-256032">
              <a:lnSpc>
                <a:spcPct val="100000"/>
              </a:lnSpc>
              <a:spcBef>
                <a:spcPts val="300"/>
              </a:spcBef>
              <a:spcAft>
                <a:spcPts val="0"/>
              </a:spcAft>
              <a:buClr>
                <a:srgbClr val="1B587C"/>
              </a:buClr>
              <a:buSzTx/>
              <a:buFont typeface="Georgia"/>
              <a:buChar char="•"/>
              <a:defRPr/>
            </a:pPr>
            <a:r>
              <a:rPr lang="en-US" sz="2400" dirty="0">
                <a:solidFill>
                  <a:srgbClr val="9F2936"/>
                </a:solidFill>
                <a:latin typeface="Georgia"/>
              </a:rPr>
              <a:t>Situational: Clifton left the Brotherhood after he became disillusioned; IM (character) used his death as a marketing scheme to redeem the Brotherhood in Harlem</a:t>
            </a:r>
          </a:p>
          <a:p>
            <a:pPr marL="657860" lvl="1" indent="-256032">
              <a:lnSpc>
                <a:spcPct val="100000"/>
              </a:lnSpc>
              <a:spcBef>
                <a:spcPts val="300"/>
              </a:spcBef>
              <a:spcAft>
                <a:spcPts val="0"/>
              </a:spcAft>
              <a:buClr>
                <a:srgbClr val="1B587C"/>
              </a:buClr>
              <a:buSzTx/>
              <a:buFont typeface="Georgia"/>
              <a:buChar char="•"/>
              <a:defRPr/>
            </a:pPr>
            <a:r>
              <a:rPr lang="en-US" sz="2400" dirty="0">
                <a:solidFill>
                  <a:srgbClr val="9F2936"/>
                </a:solidFill>
                <a:latin typeface="Georgia"/>
              </a:rPr>
              <a:t>Dramatic: IM (character) still doesn’t understand that the Brotherhood is only using him; he’s actually trying to improve the Brotherhood</a:t>
            </a: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Epiphany:</a:t>
            </a:r>
          </a:p>
          <a:p>
            <a:pPr marL="657860" lvl="1" indent="-256032">
              <a:lnSpc>
                <a:spcPct val="100000"/>
              </a:lnSpc>
              <a:spcBef>
                <a:spcPts val="300"/>
              </a:spcBef>
              <a:spcAft>
                <a:spcPts val="0"/>
              </a:spcAft>
              <a:buClr>
                <a:srgbClr val="1B587C"/>
              </a:buClr>
              <a:buSzTx/>
              <a:buFont typeface="Georgia"/>
              <a:buChar char="•"/>
              <a:defRPr/>
            </a:pPr>
            <a:r>
              <a:rPr lang="en-US" sz="2400" dirty="0">
                <a:solidFill>
                  <a:srgbClr val="9F2936"/>
                </a:solidFill>
                <a:latin typeface="Georgia"/>
              </a:rPr>
              <a:t>IM (character) realizes that people like Clifton will be forgotten by history and he doesn’t want that to happen </a:t>
            </a:r>
          </a:p>
          <a:p>
            <a:pPr marL="365125" lvl="0" indent="-255588" eaLnBrk="0" fontAlgn="base" hangingPunct="0">
              <a:lnSpc>
                <a:spcPct val="100000"/>
              </a:lnSpc>
              <a:spcBef>
                <a:spcPts val="300"/>
              </a:spcBef>
              <a:spcAft>
                <a:spcPct val="0"/>
              </a:spcAft>
              <a:buClr>
                <a:srgbClr val="1B587C"/>
              </a:buClr>
              <a:buSzTx/>
              <a:buFont typeface="Georgia" panose="02040502050405020303" pitchFamily="18" charset="0"/>
              <a:buChar char="•"/>
              <a:defRPr/>
            </a:pPr>
            <a:endParaRPr lang="en-US" sz="2400" dirty="0">
              <a:solidFill>
                <a:prstClr val="black"/>
              </a:solidFill>
              <a:latin typeface="Georgia"/>
            </a:endParaRPr>
          </a:p>
          <a:p>
            <a:endParaRPr lang="en-US" dirty="0"/>
          </a:p>
        </p:txBody>
      </p:sp>
    </p:spTree>
    <p:extLst>
      <p:ext uri="{BB962C8B-B14F-4D97-AF65-F5344CB8AC3E}">
        <p14:creationId xmlns:p14="http://schemas.microsoft.com/office/powerpoint/2010/main" val="16091660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mv="urn:schemas-microsoft-com:mac:vml" xmlns="">
      <p:transition spd="slow">
        <p:checker/>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 y="118872"/>
            <a:ext cx="11896344" cy="1133856"/>
          </a:xfrm>
        </p:spPr>
        <p:txBody>
          <a:bodyPr>
            <a:normAutofit/>
          </a:bodyPr>
          <a:lstStyle/>
          <a:p>
            <a:r>
              <a:rPr lang="en-US" altLang="en-US" sz="3200" dirty="0"/>
              <a:t>Chapters 22-24: Return to Harlem &amp; Rinehart 1</a:t>
            </a:r>
            <a:endParaRPr lang="en-US" sz="3200" dirty="0"/>
          </a:p>
        </p:txBody>
      </p:sp>
      <p:sp>
        <p:nvSpPr>
          <p:cNvPr id="3" name="Content Placeholder 2"/>
          <p:cNvSpPr>
            <a:spLocks noGrp="1"/>
          </p:cNvSpPr>
          <p:nvPr>
            <p:ph idx="1"/>
          </p:nvPr>
        </p:nvSpPr>
        <p:spPr>
          <a:xfrm>
            <a:off x="283464" y="1014984"/>
            <a:ext cx="11823192" cy="5843016"/>
          </a:xfrm>
        </p:spPr>
        <p:txBody>
          <a:bodyPr>
            <a:normAutofit fontScale="92500" lnSpcReduction="10000"/>
          </a:bodyPr>
          <a:lstStyle/>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200" dirty="0">
                <a:solidFill>
                  <a:prstClr val="black"/>
                </a:solidFill>
                <a:latin typeface="Georgia"/>
              </a:rPr>
              <a:t>Setting:</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Brotherhood committee room, bar</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200" dirty="0">
                <a:solidFill>
                  <a:prstClr val="black"/>
                </a:solidFill>
                <a:latin typeface="Georgia"/>
              </a:rPr>
              <a:t>Characters introduced:</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Brother </a:t>
            </a:r>
            <a:r>
              <a:rPr lang="en-US" sz="2200" dirty="0" err="1">
                <a:solidFill>
                  <a:srgbClr val="9F2936"/>
                </a:solidFill>
                <a:latin typeface="Georgia"/>
              </a:rPr>
              <a:t>Tobitt</a:t>
            </a:r>
            <a:endParaRPr lang="en-US" sz="2200" dirty="0">
              <a:solidFill>
                <a:srgbClr val="9F2936"/>
              </a:solidFill>
              <a:latin typeface="Georgia"/>
            </a:endParaRP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Rinehart</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Sybil </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200" dirty="0">
                <a:solidFill>
                  <a:prstClr val="black"/>
                </a:solidFill>
                <a:latin typeface="Georgia"/>
              </a:rPr>
              <a:t>Dialogue &amp; diction/syntax &amp; tone:</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Brother Jack uses a patronizing tone when talking to IM (character) </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When IM (character) and Brother Jack fundamentally disagree on how Clifton’s situation should have been dealt with, “Brother Jack” becomes “Jack”, signifies the loss of trust &amp; camaraderie </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200" dirty="0">
                <a:solidFill>
                  <a:prstClr val="black"/>
                </a:solidFill>
                <a:latin typeface="Georgia"/>
              </a:rPr>
              <a:t>Allusions:</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God</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Brutus</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Christmas night &amp; Santa Claus</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200" dirty="0">
                <a:solidFill>
                  <a:prstClr val="black"/>
                </a:solidFill>
                <a:latin typeface="Georgia"/>
              </a:rPr>
              <a:t>Symbols/motifs:</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Red</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Brother Jack’s glass eye</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200" dirty="0">
                <a:solidFill>
                  <a:srgbClr val="9F2936"/>
                </a:solidFill>
                <a:latin typeface="Georgia"/>
              </a:rPr>
              <a:t>Rinehart disguise (esp. the dark green glasses)</a:t>
            </a:r>
          </a:p>
          <a:p>
            <a:endParaRPr lang="en-US" dirty="0"/>
          </a:p>
        </p:txBody>
      </p:sp>
    </p:spTree>
    <p:extLst>
      <p:ext uri="{BB962C8B-B14F-4D97-AF65-F5344CB8AC3E}">
        <p14:creationId xmlns:p14="http://schemas.microsoft.com/office/powerpoint/2010/main" val="28454067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mv="urn:schemas-microsoft-com:mac:vml" xmlns="">
      <p:transition spd="slow">
        <p:checker/>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24944" cy="1161288"/>
          </a:xfrm>
        </p:spPr>
        <p:txBody>
          <a:bodyPr>
            <a:normAutofit/>
          </a:bodyPr>
          <a:lstStyle/>
          <a:p>
            <a:r>
              <a:rPr lang="en-US" altLang="en-US" sz="3200" dirty="0"/>
              <a:t>Chapters 22-24: Return to Harlem &amp; Rinehart 2</a:t>
            </a:r>
            <a:endParaRPr lang="en-US" sz="3200" dirty="0"/>
          </a:p>
        </p:txBody>
      </p:sp>
      <p:sp>
        <p:nvSpPr>
          <p:cNvPr id="3" name="Content Placeholder 2"/>
          <p:cNvSpPr>
            <a:spLocks noGrp="1"/>
          </p:cNvSpPr>
          <p:nvPr>
            <p:ph idx="1"/>
          </p:nvPr>
        </p:nvSpPr>
        <p:spPr>
          <a:xfrm>
            <a:off x="201168" y="1024128"/>
            <a:ext cx="11750040" cy="5669280"/>
          </a:xfrm>
        </p:spPr>
        <p:txBody>
          <a:bodyPr/>
          <a:lstStyle/>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600" dirty="0">
                <a:solidFill>
                  <a:prstClr val="black"/>
                </a:solidFill>
                <a:latin typeface="Georgia"/>
              </a:rPr>
              <a:t>Flashback:</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Dreams of the grandfather </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600" dirty="0">
                <a:solidFill>
                  <a:prstClr val="black"/>
                </a:solidFill>
                <a:latin typeface="Georgia"/>
              </a:rPr>
              <a:t>Foreshadowing:</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Rinehart’s personas are all stereotypical “black” roles</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600" dirty="0">
                <a:solidFill>
                  <a:prstClr val="black"/>
                </a:solidFill>
                <a:latin typeface="Georgia"/>
              </a:rPr>
              <a:t>Irony:</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Jack advises IM (character) to “not lose his temper” right after he yelled at IM (character)</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err="1">
                <a:solidFill>
                  <a:srgbClr val="9F2936"/>
                </a:solidFill>
                <a:latin typeface="Georgia"/>
              </a:rPr>
              <a:t>Hambro</a:t>
            </a:r>
            <a:r>
              <a:rPr lang="en-US" sz="2400" dirty="0">
                <a:solidFill>
                  <a:srgbClr val="9F2936"/>
                </a:solidFill>
                <a:latin typeface="Georgia"/>
              </a:rPr>
              <a:t> tells IM (character) that he needs to sacrifice </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600" dirty="0">
                <a:solidFill>
                  <a:prstClr val="black"/>
                </a:solidFill>
                <a:latin typeface="Georgia"/>
              </a:rPr>
              <a:t>Epiphany:</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IM (character)  realizes that Jack has been half blind the entire time</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IM (character) finally sees “invisibility” as a solution and escape</a:t>
            </a:r>
          </a:p>
          <a:p>
            <a:endParaRPr lang="en-US" dirty="0"/>
          </a:p>
        </p:txBody>
      </p:sp>
    </p:spTree>
    <p:extLst>
      <p:ext uri="{BB962C8B-B14F-4D97-AF65-F5344CB8AC3E}">
        <p14:creationId xmlns:p14="http://schemas.microsoft.com/office/powerpoint/2010/main" val="305022970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ractur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952" y="137160"/>
            <a:ext cx="10853928" cy="1060704"/>
          </a:xfrm>
        </p:spPr>
        <p:txBody>
          <a:bodyPr>
            <a:normAutofit/>
          </a:bodyPr>
          <a:lstStyle/>
          <a:p>
            <a:pPr algn="ctr"/>
            <a:r>
              <a:rPr lang="en-US" sz="4000" dirty="0" smtClean="0"/>
              <a:t>Historical information</a:t>
            </a:r>
            <a:endParaRPr lang="en-US" sz="4000" dirty="0"/>
          </a:p>
        </p:txBody>
      </p:sp>
      <p:sp>
        <p:nvSpPr>
          <p:cNvPr id="3" name="Content Placeholder 2"/>
          <p:cNvSpPr>
            <a:spLocks noGrp="1"/>
          </p:cNvSpPr>
          <p:nvPr>
            <p:ph idx="1"/>
          </p:nvPr>
        </p:nvSpPr>
        <p:spPr>
          <a:xfrm>
            <a:off x="557784" y="1197864"/>
            <a:ext cx="11301984" cy="5202936"/>
          </a:xfrm>
        </p:spPr>
        <p:txBody>
          <a:bodyPr>
            <a:noAutofit/>
          </a:bodyPr>
          <a:lstStyle/>
          <a:p>
            <a:pPr lvl="0"/>
            <a:r>
              <a:rPr lang="en-US" sz="3200" dirty="0"/>
              <a:t>Complete novel published in 1952</a:t>
            </a:r>
          </a:p>
          <a:p>
            <a:pPr lvl="0"/>
            <a:r>
              <a:rPr lang="en-US" sz="3200" dirty="0" smtClean="0"/>
              <a:t>Great </a:t>
            </a:r>
            <a:r>
              <a:rPr lang="en-US" sz="3200" dirty="0"/>
              <a:t>Migration</a:t>
            </a:r>
          </a:p>
          <a:p>
            <a:pPr lvl="0"/>
            <a:r>
              <a:rPr lang="en-US" sz="3200" dirty="0"/>
              <a:t>Booker T. Washington (education=equality)</a:t>
            </a:r>
          </a:p>
          <a:p>
            <a:pPr lvl="0"/>
            <a:r>
              <a:rPr lang="en-US" sz="3200" dirty="0"/>
              <a:t>W.E.B. Dubois (openly fight for rights/career)</a:t>
            </a:r>
          </a:p>
          <a:p>
            <a:pPr lvl="0"/>
            <a:r>
              <a:rPr lang="en-US" sz="3200" dirty="0"/>
              <a:t>Marcus Garvey (“Back to Africa” movement)</a:t>
            </a:r>
          </a:p>
          <a:p>
            <a:pPr lvl="0"/>
            <a:r>
              <a:rPr lang="en-US" sz="3200" dirty="0"/>
              <a:t>Existentialism (sought to define the meaning of individual existence in a seemingly meaningless universe)</a:t>
            </a:r>
          </a:p>
          <a:p>
            <a:endParaRPr lang="en-US" sz="2800" dirty="0"/>
          </a:p>
        </p:txBody>
      </p:sp>
    </p:spTree>
    <p:extLst>
      <p:ext uri="{BB962C8B-B14F-4D97-AF65-F5344CB8AC3E}">
        <p14:creationId xmlns:p14="http://schemas.microsoft.com/office/powerpoint/2010/main" val="2246778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mv="urn:schemas-microsoft-com:mac:vml" xmlns="">
      <p:transitio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888" y="100584"/>
            <a:ext cx="11567160" cy="914400"/>
          </a:xfrm>
        </p:spPr>
        <p:txBody>
          <a:bodyPr/>
          <a:lstStyle/>
          <a:p>
            <a:pPr algn="ctr"/>
            <a:r>
              <a:rPr lang="en-US" altLang="en-US" dirty="0"/>
              <a:t>Chapter 25: Riot part 1</a:t>
            </a:r>
            <a:endParaRPr lang="en-US" dirty="0"/>
          </a:p>
        </p:txBody>
      </p:sp>
      <p:sp>
        <p:nvSpPr>
          <p:cNvPr id="3" name="Content Placeholder 2"/>
          <p:cNvSpPr>
            <a:spLocks noGrp="1"/>
          </p:cNvSpPr>
          <p:nvPr>
            <p:ph idx="1"/>
          </p:nvPr>
        </p:nvSpPr>
        <p:spPr>
          <a:xfrm>
            <a:off x="246888" y="886968"/>
            <a:ext cx="11667744" cy="5971032"/>
          </a:xfrm>
        </p:spPr>
        <p:txBody>
          <a:bodyPr>
            <a:normAutofit/>
          </a:bodyPr>
          <a:lstStyle/>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200" dirty="0">
                <a:solidFill>
                  <a:prstClr val="black"/>
                </a:solidFill>
                <a:latin typeface="Georgia"/>
              </a:rPr>
              <a:t>Setting:</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000" dirty="0">
                <a:solidFill>
                  <a:srgbClr val="9F2936"/>
                </a:solidFill>
                <a:latin typeface="Georgia"/>
              </a:rPr>
              <a:t>Streets of Harlem</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200" dirty="0">
                <a:solidFill>
                  <a:prstClr val="black"/>
                </a:solidFill>
                <a:latin typeface="Georgia"/>
              </a:rPr>
              <a:t>Characters introduced:</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000" dirty="0" err="1">
                <a:solidFill>
                  <a:srgbClr val="9F2936"/>
                </a:solidFill>
                <a:latin typeface="Georgia"/>
              </a:rPr>
              <a:t>Dupre</a:t>
            </a:r>
            <a:r>
              <a:rPr lang="en-US" sz="2000" dirty="0">
                <a:solidFill>
                  <a:srgbClr val="9F2936"/>
                </a:solidFill>
                <a:latin typeface="Georgia"/>
              </a:rPr>
              <a:t> &amp; Scofield </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200" dirty="0">
                <a:solidFill>
                  <a:prstClr val="black"/>
                </a:solidFill>
                <a:latin typeface="Georgia"/>
              </a:rPr>
              <a:t>Dialogue &amp; diction/syntax &amp; tone:</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000" dirty="0">
                <a:solidFill>
                  <a:srgbClr val="9F2936"/>
                </a:solidFill>
                <a:latin typeface="Georgia"/>
              </a:rPr>
              <a:t>Erratic syntax after IM (character) falls in manhole, mirrors state of mind</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200" dirty="0">
                <a:solidFill>
                  <a:prstClr val="black"/>
                </a:solidFill>
                <a:latin typeface="Georgia"/>
              </a:rPr>
              <a:t>Allusions:</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000" dirty="0">
                <a:solidFill>
                  <a:srgbClr val="9F2936"/>
                </a:solidFill>
                <a:latin typeface="Georgia"/>
              </a:rPr>
              <a:t>Harlem Riot of 1935</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000" i="1" dirty="0">
                <a:solidFill>
                  <a:srgbClr val="9F2936"/>
                </a:solidFill>
                <a:latin typeface="Georgia"/>
              </a:rPr>
              <a:t>Uncle Tom’s Cabin</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000" dirty="0">
                <a:solidFill>
                  <a:srgbClr val="9F2936"/>
                </a:solidFill>
                <a:latin typeface="Georgia"/>
              </a:rPr>
              <a:t>Marcus Garvey</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200" dirty="0">
                <a:solidFill>
                  <a:prstClr val="black"/>
                </a:solidFill>
                <a:latin typeface="Georgia"/>
              </a:rPr>
              <a:t>Symbols/motifs:</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000" dirty="0">
                <a:solidFill>
                  <a:srgbClr val="9F2936"/>
                </a:solidFill>
                <a:latin typeface="Georgia"/>
              </a:rPr>
              <a:t>White mannequins</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000" dirty="0">
                <a:solidFill>
                  <a:srgbClr val="9F2936"/>
                </a:solidFill>
                <a:latin typeface="Georgia"/>
              </a:rPr>
              <a:t>Burning of the tenement</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000" dirty="0">
                <a:solidFill>
                  <a:srgbClr val="9F2936"/>
                </a:solidFill>
                <a:latin typeface="Georgia"/>
              </a:rPr>
              <a:t>Manhole </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000" dirty="0">
                <a:solidFill>
                  <a:srgbClr val="9F2936"/>
                </a:solidFill>
                <a:latin typeface="Georgia"/>
              </a:rPr>
              <a:t>Briefcase &amp; documents</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000" dirty="0">
                <a:solidFill>
                  <a:srgbClr val="9F2936"/>
                </a:solidFill>
                <a:latin typeface="Georgia"/>
              </a:rPr>
              <a:t>Fire </a:t>
            </a:r>
          </a:p>
          <a:p>
            <a:endParaRPr lang="en-US" dirty="0"/>
          </a:p>
        </p:txBody>
      </p:sp>
    </p:spTree>
    <p:extLst>
      <p:ext uri="{BB962C8B-B14F-4D97-AF65-F5344CB8AC3E}">
        <p14:creationId xmlns:p14="http://schemas.microsoft.com/office/powerpoint/2010/main" val="342824622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ractur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18872"/>
            <a:ext cx="10058400" cy="1014984"/>
          </a:xfrm>
        </p:spPr>
        <p:txBody>
          <a:bodyPr/>
          <a:lstStyle/>
          <a:p>
            <a:pPr algn="ctr"/>
            <a:r>
              <a:rPr lang="en-US" altLang="en-US" dirty="0"/>
              <a:t>Chapter 25: Riot part </a:t>
            </a:r>
            <a:r>
              <a:rPr lang="en-US" altLang="en-US" dirty="0" smtClean="0"/>
              <a:t>2</a:t>
            </a:r>
            <a:endParaRPr lang="en-US" dirty="0"/>
          </a:p>
        </p:txBody>
      </p:sp>
      <p:sp>
        <p:nvSpPr>
          <p:cNvPr id="3" name="Content Placeholder 2"/>
          <p:cNvSpPr>
            <a:spLocks noGrp="1"/>
          </p:cNvSpPr>
          <p:nvPr>
            <p:ph idx="1"/>
          </p:nvPr>
        </p:nvSpPr>
        <p:spPr>
          <a:xfrm>
            <a:off x="219456" y="1133856"/>
            <a:ext cx="11558016" cy="5724144"/>
          </a:xfrm>
        </p:spPr>
        <p:txBody>
          <a:bodyPr/>
          <a:lstStyle/>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400" dirty="0">
                <a:solidFill>
                  <a:prstClr val="black"/>
                </a:solidFill>
                <a:latin typeface="Georgia"/>
              </a:rPr>
              <a:t>Imagery:</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Differences in description of </a:t>
            </a:r>
            <a:r>
              <a:rPr lang="en-US" sz="2400" dirty="0" err="1">
                <a:solidFill>
                  <a:srgbClr val="9F2936"/>
                </a:solidFill>
                <a:latin typeface="Georgia"/>
              </a:rPr>
              <a:t>Ras</a:t>
            </a:r>
            <a:r>
              <a:rPr lang="en-US" sz="2400" dirty="0">
                <a:solidFill>
                  <a:srgbClr val="9F2936"/>
                </a:solidFill>
                <a:latin typeface="Georgia"/>
              </a:rPr>
              <a:t> from </a:t>
            </a:r>
            <a:r>
              <a:rPr lang="en-US" sz="2400" dirty="0" err="1">
                <a:solidFill>
                  <a:srgbClr val="9F2936"/>
                </a:solidFill>
                <a:latin typeface="Georgia"/>
              </a:rPr>
              <a:t>pov</a:t>
            </a:r>
            <a:r>
              <a:rPr lang="en-US" sz="2400" dirty="0">
                <a:solidFill>
                  <a:srgbClr val="9F2936"/>
                </a:solidFill>
                <a:latin typeface="Georgia"/>
              </a:rPr>
              <a:t> of IM (character) and other bystanders</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IM (character) falls into the manhole (darkness) </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400" dirty="0">
                <a:solidFill>
                  <a:prstClr val="black"/>
                </a:solidFill>
                <a:latin typeface="Georgia"/>
              </a:rPr>
              <a:t>Flashback:</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Riot reminds IM (character) of the Battle Royal: white men forcing black men to fight </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400" dirty="0">
                <a:solidFill>
                  <a:prstClr val="black"/>
                </a:solidFill>
                <a:latin typeface="Georgia"/>
              </a:rPr>
              <a:t>Irony:</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Situational: IM (character) finally followed grandfather’s advice, backfired</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400" dirty="0">
                <a:solidFill>
                  <a:prstClr val="black"/>
                </a:solidFill>
                <a:latin typeface="Georgia"/>
              </a:rPr>
              <a:t>Epiphany:</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Revealed that Jack wrote the anonymous note </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IM (character) realizes that he was being played by the Brotherhood all along </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By burning the documents, IM (narrator) cuts ties with his past once and for all, he is fully aware of the white man’s manipulation</a:t>
            </a:r>
          </a:p>
          <a:p>
            <a:pPr marL="365125" lvl="0" indent="-255588" eaLnBrk="0" fontAlgn="base" hangingPunct="0">
              <a:lnSpc>
                <a:spcPct val="100000"/>
              </a:lnSpc>
              <a:spcBef>
                <a:spcPts val="300"/>
              </a:spcBef>
              <a:spcAft>
                <a:spcPct val="0"/>
              </a:spcAft>
              <a:buClr>
                <a:srgbClr val="1B587C"/>
              </a:buClr>
              <a:buSzTx/>
              <a:buFont typeface="Georgia" panose="02040502050405020303" pitchFamily="18" charset="0"/>
              <a:buChar char="•"/>
              <a:defRPr/>
            </a:pPr>
            <a:endParaRPr lang="en-US" sz="2200" dirty="0">
              <a:solidFill>
                <a:prstClr val="black"/>
              </a:solidFill>
              <a:latin typeface="Georgia"/>
            </a:endParaRPr>
          </a:p>
          <a:p>
            <a:pPr marL="0" indent="0">
              <a:buNone/>
            </a:pPr>
            <a:endParaRPr lang="en-US" dirty="0"/>
          </a:p>
        </p:txBody>
      </p:sp>
    </p:spTree>
    <p:extLst>
      <p:ext uri="{BB962C8B-B14F-4D97-AF65-F5344CB8AC3E}">
        <p14:creationId xmlns:p14="http://schemas.microsoft.com/office/powerpoint/2010/main" val="282992759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 y="73152"/>
            <a:ext cx="12073128" cy="749808"/>
          </a:xfrm>
        </p:spPr>
        <p:txBody>
          <a:bodyPr>
            <a:normAutofit fontScale="90000"/>
          </a:bodyPr>
          <a:lstStyle/>
          <a:p>
            <a:pPr algn="ctr"/>
            <a:r>
              <a:rPr lang="en-US" altLang="en-US" dirty="0"/>
              <a:t>Epilogue </a:t>
            </a:r>
            <a:endParaRPr lang="en-US" dirty="0"/>
          </a:p>
        </p:txBody>
      </p:sp>
      <p:sp>
        <p:nvSpPr>
          <p:cNvPr id="3" name="Content Placeholder 2"/>
          <p:cNvSpPr>
            <a:spLocks noGrp="1"/>
          </p:cNvSpPr>
          <p:nvPr>
            <p:ph idx="1"/>
          </p:nvPr>
        </p:nvSpPr>
        <p:spPr>
          <a:xfrm>
            <a:off x="0" y="749808"/>
            <a:ext cx="12192000" cy="5843016"/>
          </a:xfrm>
        </p:spPr>
        <p:txBody>
          <a:bodyPr>
            <a:normAutofit/>
          </a:bodyPr>
          <a:lstStyle/>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400" dirty="0">
                <a:solidFill>
                  <a:prstClr val="black"/>
                </a:solidFill>
                <a:latin typeface="Georgia"/>
              </a:rPr>
              <a:t>Setting</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IM’s basement, subway</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400" dirty="0">
                <a:solidFill>
                  <a:prstClr val="black"/>
                </a:solidFill>
                <a:latin typeface="Georgia"/>
              </a:rPr>
              <a:t>Point-of-view/narration:</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Narration is firmly in the hands of IM (narrator) again</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Voice is more positive than in the prologue</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IM (narrator) is still in the process of defining himself and thinking about his future</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400" dirty="0">
                <a:solidFill>
                  <a:prstClr val="black"/>
                </a:solidFill>
                <a:latin typeface="Georgia"/>
              </a:rPr>
              <a:t>Characterization:</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IM (narrator) is much more optimistic than in the Prologue</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Indicates that telling his story is cleansing </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400" dirty="0">
                <a:solidFill>
                  <a:prstClr val="black"/>
                </a:solidFill>
                <a:latin typeface="Georgia"/>
              </a:rPr>
              <a:t>Dialogue &amp; diction/syntax &amp; tone:</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Juxtaposition of chaos &amp; order, underground &amp; within society, invisibility &amp; contributing to humanity </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Tone is  not as dark, more reflective and </a:t>
            </a:r>
            <a:r>
              <a:rPr lang="en-US" sz="2400" dirty="0" smtClean="0">
                <a:solidFill>
                  <a:srgbClr val="9F2936"/>
                </a:solidFill>
                <a:latin typeface="Georgia"/>
              </a:rPr>
              <a:t>progressive</a:t>
            </a:r>
            <a:endParaRPr lang="en-US" sz="2400" dirty="0">
              <a:solidFill>
                <a:srgbClr val="9F2936"/>
              </a:solidFill>
              <a:latin typeface="Georgia"/>
            </a:endParaRPr>
          </a:p>
        </p:txBody>
      </p:sp>
    </p:spTree>
    <p:extLst>
      <p:ext uri="{BB962C8B-B14F-4D97-AF65-F5344CB8AC3E}">
        <p14:creationId xmlns:p14="http://schemas.microsoft.com/office/powerpoint/2010/main" val="43451183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73152"/>
            <a:ext cx="10058400" cy="722376"/>
          </a:xfrm>
        </p:spPr>
        <p:txBody>
          <a:bodyPr>
            <a:normAutofit fontScale="90000"/>
          </a:bodyPr>
          <a:lstStyle/>
          <a:p>
            <a:pPr algn="ctr"/>
            <a:r>
              <a:rPr lang="en-US" dirty="0" smtClean="0"/>
              <a:t>Epilogue part 2 </a:t>
            </a:r>
            <a:endParaRPr lang="en-US" dirty="0"/>
          </a:p>
        </p:txBody>
      </p:sp>
      <p:sp>
        <p:nvSpPr>
          <p:cNvPr id="3" name="Content Placeholder 2"/>
          <p:cNvSpPr>
            <a:spLocks noGrp="1"/>
          </p:cNvSpPr>
          <p:nvPr>
            <p:ph idx="1"/>
          </p:nvPr>
        </p:nvSpPr>
        <p:spPr>
          <a:xfrm>
            <a:off x="374904" y="795528"/>
            <a:ext cx="11430000" cy="5376672"/>
          </a:xfrm>
        </p:spPr>
        <p:txBody>
          <a:bodyPr>
            <a:normAutofit/>
          </a:bodyPr>
          <a:lstStyle/>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400" dirty="0">
                <a:solidFill>
                  <a:prstClr val="black"/>
                </a:solidFill>
                <a:latin typeface="Georgia"/>
              </a:rPr>
              <a:t>Symbols/motifs:</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IM (narrator) recalls many that appeared in the Prologue and within the story</a:t>
            </a:r>
          </a:p>
          <a:p>
            <a:pPr marL="365125" lvl="0" indent="-255588" fontAlgn="base">
              <a:lnSpc>
                <a:spcPct val="100000"/>
              </a:lnSpc>
              <a:spcBef>
                <a:spcPts val="300"/>
              </a:spcBef>
              <a:spcAft>
                <a:spcPct val="0"/>
              </a:spcAft>
              <a:buClr>
                <a:srgbClr val="1B587C"/>
              </a:buClr>
              <a:buSzTx/>
              <a:buFont typeface="Georgia" panose="02040502050405020303" pitchFamily="18" charset="0"/>
              <a:buChar char="•"/>
              <a:defRPr/>
            </a:pPr>
            <a:r>
              <a:rPr lang="en-US" sz="2400" dirty="0">
                <a:solidFill>
                  <a:prstClr val="black"/>
                </a:solidFill>
                <a:latin typeface="Georgia"/>
              </a:rPr>
              <a:t>Epiphany:</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IM (narrator) rejects the messages of both his grandfather and the veteran</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IM’s “infinite possibilities” are a hyperbole of the freedom of speech from the Prologue </a:t>
            </a:r>
          </a:p>
          <a:p>
            <a:pPr marL="657225" lvl="1" indent="-246063" fontAlgn="base">
              <a:lnSpc>
                <a:spcPct val="100000"/>
              </a:lnSpc>
              <a:spcBef>
                <a:spcPts val="300"/>
              </a:spcBef>
              <a:spcAft>
                <a:spcPct val="0"/>
              </a:spcAft>
              <a:buClr>
                <a:srgbClr val="9F2936"/>
              </a:buClr>
              <a:buSzTx/>
              <a:buFont typeface="Georgia" panose="02040502050405020303" pitchFamily="18" charset="0"/>
              <a:buChar char="▫"/>
              <a:defRPr/>
            </a:pPr>
            <a:r>
              <a:rPr lang="en-US" sz="2400" dirty="0">
                <a:solidFill>
                  <a:srgbClr val="9F2936"/>
                </a:solidFill>
                <a:latin typeface="Georgia"/>
              </a:rPr>
              <a:t>IM (narrator) realizes that invisibility like Rinehart’s is not desired,  he needs to go back above ground and play an active role in society  in order to become truly visible</a:t>
            </a:r>
          </a:p>
          <a:p>
            <a:pPr marL="922338" lvl="2" indent="-219075" fontAlgn="base">
              <a:lnSpc>
                <a:spcPct val="100000"/>
              </a:lnSpc>
              <a:spcBef>
                <a:spcPts val="300"/>
              </a:spcBef>
              <a:spcAft>
                <a:spcPct val="0"/>
              </a:spcAft>
              <a:buClr>
                <a:srgbClr val="F07F09"/>
              </a:buClr>
              <a:buSzTx/>
              <a:buFont typeface="Wingdings 2" panose="05020102010507070707" pitchFamily="18" charset="2"/>
              <a:buChar char=""/>
              <a:defRPr/>
            </a:pPr>
            <a:r>
              <a:rPr lang="en-US" sz="2400" dirty="0">
                <a:solidFill>
                  <a:srgbClr val="F07F09"/>
                </a:solidFill>
                <a:latin typeface="Georgia"/>
              </a:rPr>
              <a:t>“Life is to be lived, not controlled; and humanity is won by continuing to play in face of certain defeat” (577).</a:t>
            </a:r>
          </a:p>
          <a:p>
            <a:endParaRPr lang="en-US" sz="2400" dirty="0"/>
          </a:p>
        </p:txBody>
      </p:sp>
    </p:spTree>
    <p:extLst>
      <p:ext uri="{BB962C8B-B14F-4D97-AF65-F5344CB8AC3E}">
        <p14:creationId xmlns:p14="http://schemas.microsoft.com/office/powerpoint/2010/main" val="290273340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124712"/>
          </a:xfrm>
        </p:spPr>
        <p:txBody>
          <a:bodyPr>
            <a:normAutofit/>
          </a:bodyPr>
          <a:lstStyle/>
          <a:p>
            <a:pPr algn="ctr"/>
            <a:r>
              <a:rPr lang="en-US" dirty="0" smtClean="0"/>
              <a:t>Characters </a:t>
            </a:r>
            <a:endParaRPr lang="en-US" dirty="0"/>
          </a:p>
        </p:txBody>
      </p:sp>
      <p:sp>
        <p:nvSpPr>
          <p:cNvPr id="3" name="Content Placeholder 2"/>
          <p:cNvSpPr>
            <a:spLocks noGrp="1"/>
          </p:cNvSpPr>
          <p:nvPr>
            <p:ph idx="1"/>
          </p:nvPr>
        </p:nvSpPr>
        <p:spPr>
          <a:xfrm>
            <a:off x="210312" y="1124712"/>
            <a:ext cx="11777472" cy="5203474"/>
          </a:xfrm>
        </p:spPr>
        <p:txBody>
          <a:bodyPr>
            <a:normAutofit/>
          </a:bodyPr>
          <a:lstStyle/>
          <a:p>
            <a:pPr lvl="0"/>
            <a:r>
              <a:rPr lang="en-US" sz="2800" dirty="0"/>
              <a:t>Narrator- unnamed protagonist/Prizefighter/Hero</a:t>
            </a:r>
          </a:p>
          <a:p>
            <a:pPr lvl="0"/>
            <a:r>
              <a:rPr lang="en-US" sz="2800" dirty="0"/>
              <a:t>Mr. Norton- The College Trustee /Benefactor</a:t>
            </a:r>
          </a:p>
          <a:p>
            <a:pPr lvl="0"/>
            <a:r>
              <a:rPr lang="en-US" sz="2800" dirty="0"/>
              <a:t>Jim </a:t>
            </a:r>
            <a:r>
              <a:rPr lang="en-US" sz="2800" dirty="0" err="1"/>
              <a:t>Trueblood</a:t>
            </a:r>
            <a:r>
              <a:rPr lang="en-US" sz="2800" dirty="0"/>
              <a:t>-Incestuous Sharecropper/The True “Brother”</a:t>
            </a:r>
          </a:p>
          <a:p>
            <a:pPr lvl="0"/>
            <a:r>
              <a:rPr lang="en-US" sz="2800" dirty="0"/>
              <a:t>Dr</a:t>
            </a:r>
            <a:r>
              <a:rPr lang="en-US" sz="2800" dirty="0" smtClean="0"/>
              <a:t>. Bledsoe- </a:t>
            </a:r>
            <a:r>
              <a:rPr lang="en-US" sz="2800" dirty="0"/>
              <a:t>College President/The Sellout</a:t>
            </a:r>
          </a:p>
          <a:p>
            <a:pPr lvl="0"/>
            <a:r>
              <a:rPr lang="en-US" sz="2800" dirty="0"/>
              <a:t>Rev. Homer Barbee-Speaker at the last chapel/Blind Orator</a:t>
            </a:r>
          </a:p>
          <a:p>
            <a:pPr lvl="0"/>
            <a:r>
              <a:rPr lang="en-US" sz="2800" dirty="0"/>
              <a:t>Lucius Brockway-Supervisor at Liberty Paints/The Sellout</a:t>
            </a:r>
          </a:p>
          <a:p>
            <a:pPr lvl="0"/>
            <a:r>
              <a:rPr lang="en-US" sz="2800" dirty="0"/>
              <a:t>Mary Rambo-takes the narrator into her home/The “Mother”</a:t>
            </a:r>
          </a:p>
          <a:p>
            <a:pPr marL="0" indent="0">
              <a:buNone/>
            </a:pPr>
            <a:endParaRPr lang="en-US" sz="2400" dirty="0"/>
          </a:p>
        </p:txBody>
      </p:sp>
    </p:spTree>
    <p:extLst>
      <p:ext uri="{BB962C8B-B14F-4D97-AF65-F5344CB8AC3E}">
        <p14:creationId xmlns:p14="http://schemas.microsoft.com/office/powerpoint/2010/main" val="125084837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91440"/>
            <a:ext cx="10058400" cy="850392"/>
          </a:xfrm>
        </p:spPr>
        <p:txBody>
          <a:bodyPr/>
          <a:lstStyle/>
          <a:p>
            <a:pPr algn="ctr"/>
            <a:r>
              <a:rPr lang="en-US" dirty="0" smtClean="0"/>
              <a:t>Characters continued </a:t>
            </a:r>
            <a:endParaRPr lang="en-US" dirty="0"/>
          </a:p>
        </p:txBody>
      </p:sp>
      <p:sp>
        <p:nvSpPr>
          <p:cNvPr id="3" name="Content Placeholder 2"/>
          <p:cNvSpPr>
            <a:spLocks noGrp="1"/>
          </p:cNvSpPr>
          <p:nvPr>
            <p:ph idx="1"/>
          </p:nvPr>
        </p:nvSpPr>
        <p:spPr>
          <a:xfrm>
            <a:off x="338328" y="941832"/>
            <a:ext cx="10789920" cy="5230368"/>
          </a:xfrm>
        </p:spPr>
        <p:txBody>
          <a:bodyPr>
            <a:normAutofit lnSpcReduction="10000"/>
          </a:bodyPr>
          <a:lstStyle/>
          <a:p>
            <a:pPr lvl="0"/>
            <a:r>
              <a:rPr lang="en-US" sz="2800" dirty="0"/>
              <a:t>Brother Jack-recruits the narrator into the Brotherhood/The White Liberal</a:t>
            </a:r>
          </a:p>
          <a:p>
            <a:pPr lvl="0"/>
            <a:r>
              <a:rPr lang="en-US" sz="2800" dirty="0"/>
              <a:t>Brother Tarp-gives narrator the ankle chain/The true “Brother”</a:t>
            </a:r>
          </a:p>
          <a:p>
            <a:pPr lvl="0"/>
            <a:r>
              <a:rPr lang="en-US" sz="2800" dirty="0" err="1"/>
              <a:t>Ras</a:t>
            </a:r>
            <a:r>
              <a:rPr lang="en-US" sz="2800" dirty="0"/>
              <a:t> the Exhorter-African Nationalist/Orator</a:t>
            </a:r>
          </a:p>
          <a:p>
            <a:pPr lvl="0"/>
            <a:r>
              <a:rPr lang="en-US" sz="2800" dirty="0"/>
              <a:t>Tod Clifton-Brotherhood member who was killed resisting arrest/The Prizefighter</a:t>
            </a:r>
          </a:p>
          <a:p>
            <a:pPr lvl="0"/>
            <a:r>
              <a:rPr lang="en-US" sz="2800" dirty="0"/>
              <a:t>Sybil-crazy woman who uses a rape fantasy to seduce the narrator/The Taboo White Woman</a:t>
            </a:r>
          </a:p>
          <a:p>
            <a:pPr lvl="0"/>
            <a:r>
              <a:rPr lang="en-US" sz="2800" dirty="0"/>
              <a:t>The Grandfather-The Ancestor (represents the past)</a:t>
            </a:r>
          </a:p>
          <a:p>
            <a:r>
              <a:rPr lang="en-US" sz="2800" dirty="0"/>
              <a:t>Rinehart-The Trickster (represents a new survival strategy for the future)</a:t>
            </a:r>
          </a:p>
          <a:p>
            <a:endParaRPr lang="en-US" sz="2800" dirty="0"/>
          </a:p>
        </p:txBody>
      </p:sp>
    </p:spTree>
    <p:extLst>
      <p:ext uri="{BB962C8B-B14F-4D97-AF65-F5344CB8AC3E}">
        <p14:creationId xmlns:p14="http://schemas.microsoft.com/office/powerpoint/2010/main" val="251004732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00584"/>
            <a:ext cx="10058400" cy="960120"/>
          </a:xfrm>
        </p:spPr>
        <p:txBody>
          <a:bodyPr/>
          <a:lstStyle/>
          <a:p>
            <a:pPr algn="ctr"/>
            <a:r>
              <a:rPr lang="en-US" dirty="0" smtClean="0"/>
              <a:t>Literary Devices</a:t>
            </a:r>
            <a:endParaRPr lang="en-US" dirty="0"/>
          </a:p>
        </p:txBody>
      </p:sp>
      <p:sp>
        <p:nvSpPr>
          <p:cNvPr id="3" name="Content Placeholder 2"/>
          <p:cNvSpPr>
            <a:spLocks noGrp="1"/>
          </p:cNvSpPr>
          <p:nvPr>
            <p:ph sz="half" idx="1"/>
          </p:nvPr>
        </p:nvSpPr>
        <p:spPr>
          <a:xfrm>
            <a:off x="292608" y="804672"/>
            <a:ext cx="5257800" cy="6053328"/>
          </a:xfrm>
        </p:spPr>
        <p:txBody>
          <a:bodyPr>
            <a:normAutofit lnSpcReduction="10000"/>
          </a:bodyPr>
          <a:lstStyle/>
          <a:p>
            <a:pPr lvl="0"/>
            <a:r>
              <a:rPr lang="en-US" sz="2200" dirty="0"/>
              <a:t>Motifs: </a:t>
            </a:r>
            <a:endParaRPr lang="en-US" sz="2200" dirty="0" smtClean="0"/>
          </a:p>
          <a:p>
            <a:pPr lvl="1"/>
            <a:r>
              <a:rPr lang="en-US" sz="2200" dirty="0"/>
              <a:t>B</a:t>
            </a:r>
            <a:r>
              <a:rPr lang="en-US" sz="2200" dirty="0" smtClean="0"/>
              <a:t>lindness </a:t>
            </a:r>
          </a:p>
          <a:p>
            <a:pPr lvl="1"/>
            <a:r>
              <a:rPr lang="en-US" sz="2200" dirty="0" smtClean="0"/>
              <a:t>Invisibility</a:t>
            </a:r>
          </a:p>
          <a:p>
            <a:pPr lvl="1"/>
            <a:r>
              <a:rPr lang="en-US" sz="2200" dirty="0" smtClean="0"/>
              <a:t>Dreams</a:t>
            </a:r>
          </a:p>
          <a:p>
            <a:pPr lvl="1"/>
            <a:r>
              <a:rPr lang="en-US" sz="2200" dirty="0" smtClean="0"/>
              <a:t>Violence</a:t>
            </a:r>
            <a:endParaRPr lang="en-US" sz="2200" dirty="0"/>
          </a:p>
          <a:p>
            <a:pPr lvl="1"/>
            <a:r>
              <a:rPr lang="en-US" sz="2200" dirty="0" smtClean="0"/>
              <a:t> Sex</a:t>
            </a:r>
          </a:p>
          <a:p>
            <a:pPr lvl="1"/>
            <a:r>
              <a:rPr lang="en-US" sz="2200" dirty="0" smtClean="0"/>
              <a:t>Oratory</a:t>
            </a:r>
          </a:p>
          <a:p>
            <a:pPr lvl="1"/>
            <a:r>
              <a:rPr lang="en-US" sz="2200" dirty="0" smtClean="0"/>
              <a:t>Music</a:t>
            </a:r>
          </a:p>
          <a:p>
            <a:pPr lvl="1"/>
            <a:r>
              <a:rPr lang="en-US" sz="2200" dirty="0" smtClean="0"/>
              <a:t>Power</a:t>
            </a:r>
          </a:p>
          <a:p>
            <a:pPr lvl="1"/>
            <a:r>
              <a:rPr lang="en-US" sz="2200" dirty="0"/>
              <a:t>F</a:t>
            </a:r>
            <a:r>
              <a:rPr lang="en-US" sz="2200" dirty="0" smtClean="0"/>
              <a:t>amily</a:t>
            </a:r>
            <a:endParaRPr lang="en-US" sz="2200" dirty="0"/>
          </a:p>
          <a:p>
            <a:pPr lvl="0"/>
            <a:r>
              <a:rPr lang="en-US" sz="2200" dirty="0"/>
              <a:t>Symbols: black Sambo doll, the coin bank, Liberty Paint, the Brotherhood, briefcase, the road to asylum</a:t>
            </a:r>
          </a:p>
          <a:p>
            <a:pPr lvl="0"/>
            <a:r>
              <a:rPr lang="en-US" sz="2200" dirty="0"/>
              <a:t>Similes (p.21): “like a baby or a drunken man,” “like drunken dancers,” “like blind, cautious crabs”</a:t>
            </a:r>
          </a:p>
          <a:p>
            <a:endParaRPr lang="en-US" dirty="0"/>
          </a:p>
        </p:txBody>
      </p:sp>
      <p:sp>
        <p:nvSpPr>
          <p:cNvPr id="4" name="Content Placeholder 3"/>
          <p:cNvSpPr>
            <a:spLocks noGrp="1"/>
          </p:cNvSpPr>
          <p:nvPr>
            <p:ph sz="half" idx="2"/>
          </p:nvPr>
        </p:nvSpPr>
        <p:spPr>
          <a:xfrm>
            <a:off x="6327648" y="941832"/>
            <a:ext cx="5678424" cy="5852160"/>
          </a:xfrm>
        </p:spPr>
        <p:txBody>
          <a:bodyPr>
            <a:normAutofit lnSpcReduction="10000"/>
          </a:bodyPr>
          <a:lstStyle/>
          <a:p>
            <a:pPr lvl="0"/>
            <a:r>
              <a:rPr lang="en-US" sz="2400" dirty="0"/>
              <a:t>Imagery </a:t>
            </a:r>
            <a:r>
              <a:rPr lang="en-US" sz="2400" dirty="0" smtClean="0"/>
              <a:t>:</a:t>
            </a:r>
          </a:p>
          <a:p>
            <a:pPr lvl="1"/>
            <a:r>
              <a:rPr lang="en-US" sz="2400" dirty="0" smtClean="0"/>
              <a:t>Chapter </a:t>
            </a:r>
            <a:r>
              <a:rPr lang="en-US" sz="2400" dirty="0"/>
              <a:t>1—the fight (“blind cautious crabs</a:t>
            </a:r>
            <a:r>
              <a:rPr lang="en-US" sz="2400" dirty="0" smtClean="0"/>
              <a:t>”)</a:t>
            </a:r>
          </a:p>
          <a:p>
            <a:pPr lvl="1"/>
            <a:r>
              <a:rPr lang="en-US" sz="2400" dirty="0" smtClean="0"/>
              <a:t>Chapter </a:t>
            </a:r>
            <a:r>
              <a:rPr lang="en-US" sz="2400" dirty="0"/>
              <a:t>2—description of the landscape and school campus</a:t>
            </a:r>
          </a:p>
          <a:p>
            <a:pPr lvl="0"/>
            <a:r>
              <a:rPr lang="en-US" sz="2400" dirty="0" smtClean="0"/>
              <a:t>Hyperbole:</a:t>
            </a:r>
          </a:p>
          <a:p>
            <a:pPr lvl="1"/>
            <a:r>
              <a:rPr lang="en-US" sz="2400" dirty="0" smtClean="0"/>
              <a:t>Chapter </a:t>
            </a:r>
            <a:r>
              <a:rPr lang="en-US" sz="2400" dirty="0"/>
              <a:t>3— Scene at the Golden Day</a:t>
            </a:r>
          </a:p>
          <a:p>
            <a:pPr lvl="0"/>
            <a:r>
              <a:rPr lang="en-US" sz="2400" dirty="0"/>
              <a:t>Irony: </a:t>
            </a:r>
            <a:endParaRPr lang="en-US" sz="2400" dirty="0" smtClean="0"/>
          </a:p>
          <a:p>
            <a:pPr lvl="1"/>
            <a:r>
              <a:rPr lang="en-US" sz="2400" dirty="0" smtClean="0"/>
              <a:t>“</a:t>
            </a:r>
            <a:r>
              <a:rPr lang="en-US" sz="2400" dirty="0"/>
              <a:t>Keep America Pure with Liberty Paints</a:t>
            </a:r>
            <a:r>
              <a:rPr lang="en-US" sz="2400" dirty="0" smtClean="0"/>
              <a:t>”</a:t>
            </a:r>
          </a:p>
          <a:p>
            <a:pPr lvl="1"/>
            <a:r>
              <a:rPr lang="en-US" sz="2400" dirty="0" smtClean="0"/>
              <a:t>“</a:t>
            </a:r>
            <a:r>
              <a:rPr lang="en-US" sz="2400" dirty="0"/>
              <a:t>If It’s Optic White, It’s the Right White”</a:t>
            </a:r>
          </a:p>
          <a:p>
            <a:pPr lvl="0"/>
            <a:r>
              <a:rPr lang="en-US" sz="2400" dirty="0"/>
              <a:t>Personification (p.536) “street’s signs were dead”</a:t>
            </a:r>
          </a:p>
          <a:p>
            <a:endParaRPr lang="en-US" dirty="0"/>
          </a:p>
        </p:txBody>
      </p:sp>
    </p:spTree>
    <p:extLst>
      <p:ext uri="{BB962C8B-B14F-4D97-AF65-F5344CB8AC3E}">
        <p14:creationId xmlns:p14="http://schemas.microsoft.com/office/powerpoint/2010/main" val="142422769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drap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8" dur="500"/>
                                        <p:tgtEl>
                                          <p:spTgt spid="3">
                                            <p:txEl>
                                              <p:pRg st="7" end="7"/>
                                            </p:txEl>
                                          </p:spTgt>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1" dur="500"/>
                                        <p:tgtEl>
                                          <p:spTgt spid="3">
                                            <p:txEl>
                                              <p:pRg st="8" end="8"/>
                                            </p:txEl>
                                          </p:spTgt>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4" dur="500"/>
                                        <p:tgtEl>
                                          <p:spTgt spid="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9" dur="500"/>
                                        <p:tgtEl>
                                          <p:spTgt spid="3">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44" dur="500"/>
                                        <p:tgtEl>
                                          <p:spTgt spid="3">
                                            <p:txEl>
                                              <p:pRg st="11" end="1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49" dur="500"/>
                                        <p:tgtEl>
                                          <p:spTgt spid="4">
                                            <p:txEl>
                                              <p:pRg st="0" end="0"/>
                                            </p:txEl>
                                          </p:spTgt>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52" dur="500"/>
                                        <p:tgtEl>
                                          <p:spTgt spid="4">
                                            <p:txEl>
                                              <p:pRg st="1" end="1"/>
                                            </p:txEl>
                                          </p:spTgt>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Effect transition="in" filter="randombar(horizontal)">
                                      <p:cBhvr>
                                        <p:cTn id="55" dur="500"/>
                                        <p:tgtEl>
                                          <p:spTgt spid="4">
                                            <p:txEl>
                                              <p:pRg st="2" end="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4">
                                            <p:txEl>
                                              <p:pRg st="3" end="3"/>
                                            </p:txEl>
                                          </p:spTgt>
                                        </p:tgtEl>
                                        <p:attrNameLst>
                                          <p:attrName>style.visibility</p:attrName>
                                        </p:attrNameLst>
                                      </p:cBhvr>
                                      <p:to>
                                        <p:strVal val="visible"/>
                                      </p:to>
                                    </p:set>
                                    <p:animEffect transition="in" filter="randombar(horizontal)">
                                      <p:cBhvr>
                                        <p:cTn id="60" dur="500"/>
                                        <p:tgtEl>
                                          <p:spTgt spid="4">
                                            <p:txEl>
                                              <p:pRg st="3" end="3"/>
                                            </p:txEl>
                                          </p:spTgt>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4">
                                            <p:txEl>
                                              <p:pRg st="4" end="4"/>
                                            </p:txEl>
                                          </p:spTgt>
                                        </p:tgtEl>
                                        <p:attrNameLst>
                                          <p:attrName>style.visibility</p:attrName>
                                        </p:attrNameLst>
                                      </p:cBhvr>
                                      <p:to>
                                        <p:strVal val="visible"/>
                                      </p:to>
                                    </p:set>
                                    <p:animEffect transition="in" filter="randombar(horizontal)">
                                      <p:cBhvr>
                                        <p:cTn id="63" dur="500"/>
                                        <p:tgtEl>
                                          <p:spTgt spid="4">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0" nodeType="clickEffect">
                                  <p:stCondLst>
                                    <p:cond delay="0"/>
                                  </p:stCondLst>
                                  <p:childTnLst>
                                    <p:set>
                                      <p:cBhvr>
                                        <p:cTn id="67" dur="1" fill="hold">
                                          <p:stCondLst>
                                            <p:cond delay="0"/>
                                          </p:stCondLst>
                                        </p:cTn>
                                        <p:tgtEl>
                                          <p:spTgt spid="4">
                                            <p:txEl>
                                              <p:pRg st="5" end="5"/>
                                            </p:txEl>
                                          </p:spTgt>
                                        </p:tgtEl>
                                        <p:attrNameLst>
                                          <p:attrName>style.visibility</p:attrName>
                                        </p:attrNameLst>
                                      </p:cBhvr>
                                      <p:to>
                                        <p:strVal val="visible"/>
                                      </p:to>
                                    </p:set>
                                    <p:animEffect transition="in" filter="randombar(horizontal)">
                                      <p:cBhvr>
                                        <p:cTn id="68" dur="500"/>
                                        <p:tgtEl>
                                          <p:spTgt spid="4">
                                            <p:txEl>
                                              <p:pRg st="5" end="5"/>
                                            </p:txEl>
                                          </p:spTgt>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4">
                                            <p:txEl>
                                              <p:pRg st="6" end="6"/>
                                            </p:txEl>
                                          </p:spTgt>
                                        </p:tgtEl>
                                        <p:attrNameLst>
                                          <p:attrName>style.visibility</p:attrName>
                                        </p:attrNameLst>
                                      </p:cBhvr>
                                      <p:to>
                                        <p:strVal val="visible"/>
                                      </p:to>
                                    </p:set>
                                    <p:animEffect transition="in" filter="randombar(horizontal)">
                                      <p:cBhvr>
                                        <p:cTn id="71" dur="500"/>
                                        <p:tgtEl>
                                          <p:spTgt spid="4">
                                            <p:txEl>
                                              <p:pRg st="6" end="6"/>
                                            </p:txEl>
                                          </p:spTgt>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4">
                                            <p:txEl>
                                              <p:pRg st="7" end="7"/>
                                            </p:txEl>
                                          </p:spTgt>
                                        </p:tgtEl>
                                        <p:attrNameLst>
                                          <p:attrName>style.visibility</p:attrName>
                                        </p:attrNameLst>
                                      </p:cBhvr>
                                      <p:to>
                                        <p:strVal val="visible"/>
                                      </p:to>
                                    </p:set>
                                    <p:animEffect transition="in" filter="randombar(horizontal)">
                                      <p:cBhvr>
                                        <p:cTn id="74" dur="500"/>
                                        <p:tgtEl>
                                          <p:spTgt spid="4">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4" presetClass="entr" presetSubtype="10" fill="hold" grpId="0" nodeType="clickEffect">
                                  <p:stCondLst>
                                    <p:cond delay="0"/>
                                  </p:stCondLst>
                                  <p:childTnLst>
                                    <p:set>
                                      <p:cBhvr>
                                        <p:cTn id="78" dur="1" fill="hold">
                                          <p:stCondLst>
                                            <p:cond delay="0"/>
                                          </p:stCondLst>
                                        </p:cTn>
                                        <p:tgtEl>
                                          <p:spTgt spid="4">
                                            <p:txEl>
                                              <p:pRg st="8" end="8"/>
                                            </p:txEl>
                                          </p:spTgt>
                                        </p:tgtEl>
                                        <p:attrNameLst>
                                          <p:attrName>style.visibility</p:attrName>
                                        </p:attrNameLst>
                                      </p:cBhvr>
                                      <p:to>
                                        <p:strVal val="visible"/>
                                      </p:to>
                                    </p:set>
                                    <p:animEffect transition="in" filter="randombar(horizontal)">
                                      <p:cBhvr>
                                        <p:cTn id="79"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1792" y="0"/>
            <a:ext cx="11073384" cy="777240"/>
          </a:xfrm>
        </p:spPr>
        <p:txBody>
          <a:bodyPr>
            <a:normAutofit fontScale="90000"/>
          </a:bodyPr>
          <a:lstStyle/>
          <a:p>
            <a:pPr algn="ctr"/>
            <a:r>
              <a:rPr lang="en-US" dirty="0" smtClean="0"/>
              <a:t>Literary Devices continued </a:t>
            </a:r>
            <a:endParaRPr lang="en-US" dirty="0"/>
          </a:p>
        </p:txBody>
      </p:sp>
      <p:sp>
        <p:nvSpPr>
          <p:cNvPr id="6" name="Content Placeholder 5"/>
          <p:cNvSpPr>
            <a:spLocks noGrp="1"/>
          </p:cNvSpPr>
          <p:nvPr>
            <p:ph idx="1"/>
          </p:nvPr>
        </p:nvSpPr>
        <p:spPr>
          <a:xfrm>
            <a:off x="274320" y="777240"/>
            <a:ext cx="11731752" cy="5833872"/>
          </a:xfrm>
        </p:spPr>
        <p:txBody>
          <a:bodyPr>
            <a:normAutofit/>
          </a:bodyPr>
          <a:lstStyle/>
          <a:p>
            <a:pPr lvl="0"/>
            <a:r>
              <a:rPr lang="en-US" sz="2400" b="1" dirty="0" smtClean="0"/>
              <a:t>Juxtaposition</a:t>
            </a:r>
            <a:r>
              <a:rPr lang="en-US" sz="2400" dirty="0" smtClean="0"/>
              <a:t>: </a:t>
            </a:r>
            <a:r>
              <a:rPr lang="en-US" sz="2400" dirty="0"/>
              <a:t>is a literary technique in which two or more ideas, places, characters and their actions are placed side by side in a narrative or a poem for the purpose of developing comparisons and contrasts</a:t>
            </a:r>
            <a:r>
              <a:rPr lang="en-US" sz="2400" dirty="0" smtClean="0"/>
              <a:t>.</a:t>
            </a:r>
            <a:endParaRPr lang="en-US" sz="2400" dirty="0"/>
          </a:p>
          <a:p>
            <a:pPr lvl="1"/>
            <a:r>
              <a:rPr lang="en-US" sz="2400" dirty="0" smtClean="0"/>
              <a:t>Chapter 2 - conversation </a:t>
            </a:r>
            <a:r>
              <a:rPr lang="en-US" sz="2400" dirty="0"/>
              <a:t>(Norton, </a:t>
            </a:r>
            <a:r>
              <a:rPr lang="en-US" sz="2400" dirty="0" err="1"/>
              <a:t>Trueblood</a:t>
            </a:r>
            <a:r>
              <a:rPr lang="en-US" sz="2400" dirty="0" smtClean="0"/>
              <a:t>, IM</a:t>
            </a:r>
            <a:r>
              <a:rPr lang="en-US" sz="2400" dirty="0"/>
              <a:t>)</a:t>
            </a:r>
          </a:p>
          <a:p>
            <a:pPr lvl="0"/>
            <a:r>
              <a:rPr lang="en-US" sz="2400" b="1" dirty="0" smtClean="0"/>
              <a:t>Anaphora</a:t>
            </a:r>
            <a:r>
              <a:rPr lang="en-US" sz="2400" dirty="0" smtClean="0"/>
              <a:t>: </a:t>
            </a:r>
            <a:r>
              <a:rPr lang="en-US" sz="2400" dirty="0"/>
              <a:t>is the repetition of a certain word or phrase at the beginning of successive lines of writing or speech. It can be used in novels and short stories, but it's most commonly seen in poetry, essays, and formal speeches</a:t>
            </a:r>
            <a:r>
              <a:rPr lang="en-US" sz="2400" dirty="0" smtClean="0"/>
              <a:t> </a:t>
            </a:r>
            <a:endParaRPr lang="en-US" sz="2400" dirty="0"/>
          </a:p>
          <a:p>
            <a:pPr lvl="1"/>
            <a:r>
              <a:rPr lang="en-US" sz="2400" dirty="0" smtClean="0"/>
              <a:t>Chapter 7 - The </a:t>
            </a:r>
            <a:r>
              <a:rPr lang="en-US" sz="2400" dirty="0"/>
              <a:t>vet’s advice to the </a:t>
            </a:r>
            <a:r>
              <a:rPr lang="en-US" sz="2400" dirty="0" smtClean="0"/>
              <a:t>narrator— “Play </a:t>
            </a:r>
            <a:r>
              <a:rPr lang="en-US" sz="2400" dirty="0"/>
              <a:t>the game</a:t>
            </a:r>
            <a:r>
              <a:rPr lang="en-US" sz="2400" dirty="0" smtClean="0"/>
              <a:t>…”</a:t>
            </a:r>
            <a:endParaRPr lang="en-US" sz="2400" dirty="0"/>
          </a:p>
          <a:p>
            <a:pPr lvl="0"/>
            <a:r>
              <a:rPr lang="en-US" sz="2400" b="1" dirty="0" err="1" smtClean="0"/>
              <a:t>Polysyndeton</a:t>
            </a:r>
            <a:r>
              <a:rPr lang="en-US" sz="2400" dirty="0" smtClean="0"/>
              <a:t>: </a:t>
            </a:r>
            <a:r>
              <a:rPr lang="en-US" sz="2400" dirty="0"/>
              <a:t>is a stylistic device in which several coordinating conjunctions are used in succession in order to achieve an artistic effect. </a:t>
            </a:r>
            <a:endParaRPr lang="en-US" sz="2400" dirty="0" smtClean="0"/>
          </a:p>
          <a:p>
            <a:pPr lvl="1"/>
            <a:r>
              <a:rPr lang="en-US" sz="2400" dirty="0" smtClean="0"/>
              <a:t>(Epilogue</a:t>
            </a:r>
            <a:r>
              <a:rPr lang="en-US" sz="2400" dirty="0"/>
              <a:t>)--“take [himself] by the throat and choke [himself] until [his] </a:t>
            </a:r>
            <a:r>
              <a:rPr lang="en-US" sz="2400" dirty="0" smtClean="0"/>
              <a:t>eyes</a:t>
            </a:r>
            <a:endParaRPr lang="en-US" sz="2400" dirty="0"/>
          </a:p>
          <a:p>
            <a:pPr lvl="1"/>
            <a:r>
              <a:rPr lang="en-US" sz="2400" dirty="0" smtClean="0"/>
              <a:t>bulged </a:t>
            </a:r>
            <a:r>
              <a:rPr lang="en-US" sz="2400" dirty="0"/>
              <a:t>and [his] tongue hung out and wagged…”</a:t>
            </a:r>
          </a:p>
          <a:p>
            <a:pPr marL="274320" lvl="1" indent="0">
              <a:buNone/>
            </a:pPr>
            <a:endParaRPr lang="en-US" sz="2400" dirty="0"/>
          </a:p>
          <a:p>
            <a:endParaRPr lang="en-US" dirty="0"/>
          </a:p>
        </p:txBody>
      </p:sp>
    </p:spTree>
    <p:extLst>
      <p:ext uri="{BB962C8B-B14F-4D97-AF65-F5344CB8AC3E}">
        <p14:creationId xmlns:p14="http://schemas.microsoft.com/office/powerpoint/2010/main" val="41638858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1000" fill="hold"/>
                                        <p:tgtEl>
                                          <p:spTgt spid="6">
                                            <p:txEl>
                                              <p:pRg st="1" end="1"/>
                                            </p:txEl>
                                          </p:spTgt>
                                        </p:tgtEl>
                                        <p:attrNameLst>
                                          <p:attrName>ppt_w</p:attrName>
                                        </p:attrNameLst>
                                      </p:cBhvr>
                                      <p:tavLst>
                                        <p:tav tm="0">
                                          <p:val>
                                            <p:strVal val="#ppt_w+.3"/>
                                          </p:val>
                                        </p:tav>
                                        <p:tav tm="100000">
                                          <p:val>
                                            <p:strVal val="#ppt_w"/>
                                          </p:val>
                                        </p:tav>
                                      </p:tavLst>
                                    </p:anim>
                                    <p:anim calcmode="lin" valueType="num">
                                      <p:cBhvr>
                                        <p:cTn id="13"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p:cTn id="19" dur="1000" fill="hold"/>
                                        <p:tgtEl>
                                          <p:spTgt spid="6">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6">
                                            <p:txEl>
                                              <p:pRg st="2" end="2"/>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 calcmode="lin" valueType="num">
                                      <p:cBhvr>
                                        <p:cTn id="24" dur="1000" fill="hold"/>
                                        <p:tgtEl>
                                          <p:spTgt spid="6">
                                            <p:txEl>
                                              <p:pRg st="3" end="3"/>
                                            </p:txEl>
                                          </p:spTgt>
                                        </p:tgtEl>
                                        <p:attrNameLst>
                                          <p:attrName>ppt_w</p:attrName>
                                        </p:attrNameLst>
                                      </p:cBhvr>
                                      <p:tavLst>
                                        <p:tav tm="0">
                                          <p:val>
                                            <p:strVal val="#ppt_w+.3"/>
                                          </p:val>
                                        </p:tav>
                                        <p:tav tm="100000">
                                          <p:val>
                                            <p:strVal val="#ppt_w"/>
                                          </p:val>
                                        </p:tav>
                                      </p:tavLst>
                                    </p:anim>
                                    <p:anim calcmode="lin" valueType="num">
                                      <p:cBhvr>
                                        <p:cTn id="25"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0" presetClass="entr" presetSubtype="0" decel="100000"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p:cTn id="31" dur="1000" fill="hold"/>
                                        <p:tgtEl>
                                          <p:spTgt spid="6">
                                            <p:txEl>
                                              <p:pRg st="4" end="4"/>
                                            </p:txEl>
                                          </p:spTgt>
                                        </p:tgtEl>
                                        <p:attrNameLst>
                                          <p:attrName>ppt_w</p:attrName>
                                        </p:attrNameLst>
                                      </p:cBhvr>
                                      <p:tavLst>
                                        <p:tav tm="0">
                                          <p:val>
                                            <p:strVal val="#ppt_w+.3"/>
                                          </p:val>
                                        </p:tav>
                                        <p:tav tm="100000">
                                          <p:val>
                                            <p:strVal val="#ppt_w"/>
                                          </p:val>
                                        </p:tav>
                                      </p:tavLst>
                                    </p:anim>
                                    <p:anim calcmode="lin" valueType="num">
                                      <p:cBhvr>
                                        <p:cTn id="32"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6">
                                            <p:txEl>
                                              <p:pRg st="4" end="4"/>
                                            </p:txEl>
                                          </p:spTgt>
                                        </p:tgtEl>
                                      </p:cBhvr>
                                    </p:animEffect>
                                  </p:childTnLst>
                                </p:cTn>
                              </p:par>
                              <p:par>
                                <p:cTn id="34" presetID="50" presetClass="entr" presetSubtype="0" decel="100000" fill="hold" grpId="0" nodeType="withEffect">
                                  <p:stCondLst>
                                    <p:cond delay="0"/>
                                  </p:stCondLst>
                                  <p:childTnLst>
                                    <p:set>
                                      <p:cBhvr>
                                        <p:cTn id="35" dur="1" fill="hold">
                                          <p:stCondLst>
                                            <p:cond delay="0"/>
                                          </p:stCondLst>
                                        </p:cTn>
                                        <p:tgtEl>
                                          <p:spTgt spid="6">
                                            <p:txEl>
                                              <p:pRg st="5" end="5"/>
                                            </p:txEl>
                                          </p:spTgt>
                                        </p:tgtEl>
                                        <p:attrNameLst>
                                          <p:attrName>style.visibility</p:attrName>
                                        </p:attrNameLst>
                                      </p:cBhvr>
                                      <p:to>
                                        <p:strVal val="visible"/>
                                      </p:to>
                                    </p:set>
                                    <p:anim calcmode="lin" valueType="num">
                                      <p:cBhvr>
                                        <p:cTn id="36" dur="1000" fill="hold"/>
                                        <p:tgtEl>
                                          <p:spTgt spid="6">
                                            <p:txEl>
                                              <p:pRg st="5" end="5"/>
                                            </p:txEl>
                                          </p:spTgt>
                                        </p:tgtEl>
                                        <p:attrNameLst>
                                          <p:attrName>ppt_w</p:attrName>
                                        </p:attrNameLst>
                                      </p:cBhvr>
                                      <p:tavLst>
                                        <p:tav tm="0">
                                          <p:val>
                                            <p:strVal val="#ppt_w+.3"/>
                                          </p:val>
                                        </p:tav>
                                        <p:tav tm="100000">
                                          <p:val>
                                            <p:strVal val="#ppt_w"/>
                                          </p:val>
                                        </p:tav>
                                      </p:tavLst>
                                    </p:anim>
                                    <p:anim calcmode="lin" valueType="num">
                                      <p:cBhvr>
                                        <p:cTn id="37" dur="10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6">
                                            <p:txEl>
                                              <p:pRg st="5" end="5"/>
                                            </p:txEl>
                                          </p:spTgt>
                                        </p:tgtEl>
                                      </p:cBhvr>
                                    </p:animEffect>
                                  </p:childTnLst>
                                </p:cTn>
                              </p:par>
                              <p:par>
                                <p:cTn id="39" presetID="50" presetClass="entr" presetSubtype="0" decel="100000" fill="hold" grpId="0" nodeType="with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anim calcmode="lin" valueType="num">
                                      <p:cBhvr>
                                        <p:cTn id="41" dur="1000" fill="hold"/>
                                        <p:tgtEl>
                                          <p:spTgt spid="6">
                                            <p:txEl>
                                              <p:pRg st="6" end="6"/>
                                            </p:txEl>
                                          </p:spTgt>
                                        </p:tgtEl>
                                        <p:attrNameLst>
                                          <p:attrName>ppt_w</p:attrName>
                                        </p:attrNameLst>
                                      </p:cBhvr>
                                      <p:tavLst>
                                        <p:tav tm="0">
                                          <p:val>
                                            <p:strVal val="#ppt_w+.3"/>
                                          </p:val>
                                        </p:tav>
                                        <p:tav tm="100000">
                                          <p:val>
                                            <p:strVal val="#ppt_w"/>
                                          </p:val>
                                        </p:tav>
                                      </p:tavLst>
                                    </p:anim>
                                    <p:anim calcmode="lin" valueType="num">
                                      <p:cBhvr>
                                        <p:cTn id="42" dur="10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43"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63381" y="91440"/>
            <a:ext cx="10464867" cy="832104"/>
          </a:xfrm>
        </p:spPr>
        <p:txBody>
          <a:bodyPr>
            <a:noAutofit/>
          </a:bodyPr>
          <a:lstStyle/>
          <a:p>
            <a:pPr algn="ctr"/>
            <a:r>
              <a:rPr lang="en-US" sz="3200" dirty="0" smtClean="0"/>
              <a:t>Symbols/ the sambo doll and the coin bank</a:t>
            </a:r>
            <a:endParaRPr lang="en-US" sz="3200" dirty="0"/>
          </a:p>
        </p:txBody>
      </p:sp>
      <p:sp>
        <p:nvSpPr>
          <p:cNvPr id="6" name="Content Placeholder 5"/>
          <p:cNvSpPr>
            <a:spLocks noGrp="1"/>
          </p:cNvSpPr>
          <p:nvPr>
            <p:ph idx="1"/>
          </p:nvPr>
        </p:nvSpPr>
        <p:spPr>
          <a:xfrm>
            <a:off x="100584" y="1069848"/>
            <a:ext cx="11027664" cy="5102352"/>
          </a:xfrm>
        </p:spPr>
        <p:txBody>
          <a:bodyPr>
            <a:normAutofit fontScale="92500"/>
          </a:bodyPr>
          <a:lstStyle/>
          <a:p>
            <a:pPr marL="0" indent="0">
              <a:buNone/>
            </a:pPr>
            <a:r>
              <a:rPr lang="en-US" altLang="zh-CN" sz="2800" dirty="0" smtClean="0"/>
              <a:t>The </a:t>
            </a:r>
            <a:r>
              <a:rPr lang="en-US" altLang="zh-CN" sz="2800" dirty="0"/>
              <a:t>coin bank in the shape of the grinning black man (Chapter Fifteen) and Tod Clifton's dancing Sambo doll (Chapter Twenty) serve similar purposes in the novel, each representing degrading black stereotypes and the damaging power of prejudice. The coin bank, which portrays a grinning slave that eats coins, embodies the idea of the good slave who fawns over white men for trivial rewards. This stereotype literally follows the narrator, for even after he has smashed the bank and attempted to discard the pieces, various characters return to him the paper in which the pieces are wrapped. Additionally, the statue's hasty swallowing of coins mirrors the behavior of the black youths in the </a:t>
            </a:r>
            <a:r>
              <a:rPr lang="en-US" altLang="zh-CN" sz="2800" dirty="0">
                <a:latin typeface="Arial" panose="020B0604020202020204" pitchFamily="34" charset="0"/>
              </a:rPr>
              <a:t>“</a:t>
            </a:r>
            <a:r>
              <a:rPr lang="en-US" altLang="zh-CN" sz="2800" dirty="0"/>
              <a:t>battle royal</a:t>
            </a:r>
            <a:r>
              <a:rPr lang="en-US" altLang="zh-CN" sz="2800" dirty="0">
                <a:latin typeface="Arial" panose="020B0604020202020204" pitchFamily="34" charset="0"/>
              </a:rPr>
              <a:t>”</a:t>
            </a:r>
            <a:r>
              <a:rPr lang="en-US" altLang="zh-CN" sz="2800" dirty="0"/>
              <a:t> of Chapter One, as they scramble to collect the coins on the electrified carpet, reinforcing the white stereotype of blacks as servile and humble.</a:t>
            </a:r>
          </a:p>
          <a:p>
            <a:pPr marL="0" indent="0">
              <a:buNone/>
            </a:pPr>
            <a:endParaRPr lang="en-US" dirty="0"/>
          </a:p>
        </p:txBody>
      </p:sp>
    </p:spTree>
    <p:extLst>
      <p:ext uri="{BB962C8B-B14F-4D97-AF65-F5344CB8AC3E}">
        <p14:creationId xmlns:p14="http://schemas.microsoft.com/office/powerpoint/2010/main" val="40347312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744" y="0"/>
            <a:ext cx="10890504" cy="1078992"/>
          </a:xfrm>
        </p:spPr>
        <p:txBody>
          <a:bodyPr>
            <a:normAutofit/>
          </a:bodyPr>
          <a:lstStyle/>
          <a:p>
            <a:r>
              <a:rPr lang="en-US" sz="3200" dirty="0" smtClean="0"/>
              <a:t>Symbols/sambo doll and the coin bank </a:t>
            </a:r>
            <a:endParaRPr lang="en-US" sz="3200" dirty="0"/>
          </a:p>
        </p:txBody>
      </p:sp>
      <p:sp>
        <p:nvSpPr>
          <p:cNvPr id="3" name="Content Placeholder 2"/>
          <p:cNvSpPr>
            <a:spLocks noGrp="1"/>
          </p:cNvSpPr>
          <p:nvPr>
            <p:ph idx="1"/>
          </p:nvPr>
        </p:nvSpPr>
        <p:spPr>
          <a:xfrm>
            <a:off x="237744" y="1078992"/>
            <a:ext cx="10890504" cy="5093208"/>
          </a:xfrm>
        </p:spPr>
        <p:txBody>
          <a:bodyPr>
            <a:normAutofit lnSpcReduction="10000"/>
          </a:bodyPr>
          <a:lstStyle/>
          <a:p>
            <a:pPr marL="0" indent="0">
              <a:buNone/>
            </a:pPr>
            <a:r>
              <a:rPr lang="en-US" altLang="zh-CN" sz="3200" dirty="0"/>
              <a:t>The Sambo doll is made in the image of the Sambo slave, who, according to white stereotype, acts lazy yet obsequious. Moreover, as a dancing doll, it represents the negative stereotype of the black entertainer who laughs and sings for whites. While the coin bank illustrates the power of stereotype to follow a person in his or her every movement, the Sambo doll illustrates stereotype's power to control a person's movements altogether. Stereotype and prejudice, like the invisible strings by which the doll is made to move, often determine and manipulate the range of action of which a person is capable.</a:t>
            </a:r>
          </a:p>
          <a:p>
            <a:endParaRPr lang="en-US" sz="3200" dirty="0"/>
          </a:p>
        </p:txBody>
      </p:sp>
    </p:spTree>
    <p:extLst>
      <p:ext uri="{BB962C8B-B14F-4D97-AF65-F5344CB8AC3E}">
        <p14:creationId xmlns:p14="http://schemas.microsoft.com/office/powerpoint/2010/main" val="111422218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2609" y="261539"/>
            <a:ext cx="10544714" cy="1609344"/>
          </a:xfrm>
        </p:spPr>
        <p:txBody>
          <a:bodyPr>
            <a:normAutofit/>
          </a:bodyPr>
          <a:lstStyle/>
          <a:p>
            <a:pPr algn="ctr"/>
            <a:r>
              <a:rPr lang="en-US" altLang="en-US" sz="4000" dirty="0" smtClean="0"/>
              <a:t>Debate Within the Black Community</a:t>
            </a:r>
            <a:endParaRPr lang="en-US" sz="4000" dirty="0"/>
          </a:p>
        </p:txBody>
      </p:sp>
      <p:sp>
        <p:nvSpPr>
          <p:cNvPr id="3" name="Content Placeholder 2"/>
          <p:cNvSpPr>
            <a:spLocks noGrp="1"/>
          </p:cNvSpPr>
          <p:nvPr>
            <p:ph sz="half" idx="1"/>
          </p:nvPr>
        </p:nvSpPr>
        <p:spPr>
          <a:xfrm>
            <a:off x="1069848" y="1753689"/>
            <a:ext cx="4754880" cy="3977640"/>
          </a:xfrm>
        </p:spPr>
        <p:txBody>
          <a:bodyPr>
            <a:normAutofit/>
          </a:bodyPr>
          <a:lstStyle/>
          <a:p>
            <a:pPr marL="0" indent="0">
              <a:buNone/>
            </a:pPr>
            <a:r>
              <a:rPr lang="en-US" altLang="en-US" sz="2600" dirty="0" smtClean="0"/>
              <a:t>Booker </a:t>
            </a:r>
            <a:r>
              <a:rPr lang="en-US" altLang="en-US" sz="2600" dirty="0"/>
              <a:t>T. Washington</a:t>
            </a:r>
          </a:p>
          <a:p>
            <a:pPr lvl="1"/>
            <a:r>
              <a:rPr lang="en-US" altLang="en-US" sz="2600" dirty="0"/>
              <a:t>Assimilation</a:t>
            </a:r>
          </a:p>
          <a:p>
            <a:pPr lvl="1"/>
            <a:r>
              <a:rPr lang="en-US" altLang="en-US" sz="2600" dirty="0"/>
              <a:t>Manual Labor</a:t>
            </a:r>
          </a:p>
          <a:p>
            <a:pPr lvl="1"/>
            <a:r>
              <a:rPr lang="en-US" altLang="en-US" sz="2600" dirty="0"/>
              <a:t>Blacks must learn to live within the racist order of the South</a:t>
            </a:r>
          </a:p>
          <a:p>
            <a:pPr marL="0" indent="0">
              <a:buNone/>
            </a:pPr>
            <a:endParaRPr lang="en-US" dirty="0"/>
          </a:p>
        </p:txBody>
      </p:sp>
      <p:sp>
        <p:nvSpPr>
          <p:cNvPr id="12" name="Content Placeholder 11"/>
          <p:cNvSpPr>
            <a:spLocks noGrp="1"/>
          </p:cNvSpPr>
          <p:nvPr>
            <p:ph sz="half" idx="2"/>
          </p:nvPr>
        </p:nvSpPr>
        <p:spPr>
          <a:xfrm>
            <a:off x="6364224" y="1753689"/>
            <a:ext cx="4754880" cy="4418511"/>
          </a:xfrm>
        </p:spPr>
        <p:txBody>
          <a:bodyPr>
            <a:normAutofit/>
          </a:bodyPr>
          <a:lstStyle/>
          <a:p>
            <a:pPr marL="0" indent="0">
              <a:buNone/>
            </a:pPr>
            <a:r>
              <a:rPr lang="en-US" altLang="en-US" sz="2600" dirty="0"/>
              <a:t>W.E.B. DuBois</a:t>
            </a:r>
          </a:p>
          <a:p>
            <a:pPr lvl="1"/>
            <a:r>
              <a:rPr lang="en-US" altLang="en-US" sz="2600" dirty="0"/>
              <a:t>Criticized Washington for what he viewed as giving in and submitting to the white culture</a:t>
            </a:r>
          </a:p>
          <a:p>
            <a:pPr lvl="1"/>
            <a:r>
              <a:rPr lang="en-US" altLang="en-US" sz="2600" dirty="0"/>
              <a:t>Blacks must resist the racist order of the South</a:t>
            </a:r>
          </a:p>
          <a:p>
            <a:pPr marL="0" indent="0">
              <a:buNone/>
            </a:pPr>
            <a:endParaRPr lang="en-US" dirty="0"/>
          </a:p>
        </p:txBody>
      </p:sp>
      <p:pic>
        <p:nvPicPr>
          <p:cNvPr id="13" name="Picture 12"/>
          <p:cNvPicPr>
            <a:picLocks noChangeAspect="1"/>
          </p:cNvPicPr>
          <p:nvPr/>
        </p:nvPicPr>
        <p:blipFill>
          <a:blip r:embed="rId2"/>
          <a:stretch>
            <a:fillRect/>
          </a:stretch>
        </p:blipFill>
        <p:spPr>
          <a:xfrm>
            <a:off x="1731481" y="4260532"/>
            <a:ext cx="1800225" cy="2543175"/>
          </a:xfrm>
          <a:prstGeom prst="rect">
            <a:avLst/>
          </a:prstGeom>
        </p:spPr>
      </p:pic>
      <p:pic>
        <p:nvPicPr>
          <p:cNvPr id="14" name="Picture 13"/>
          <p:cNvPicPr>
            <a:picLocks noChangeAspect="1"/>
          </p:cNvPicPr>
          <p:nvPr/>
        </p:nvPicPr>
        <p:blipFill>
          <a:blip r:embed="rId3"/>
          <a:stretch>
            <a:fillRect/>
          </a:stretch>
        </p:blipFill>
        <p:spPr>
          <a:xfrm>
            <a:off x="7708392" y="4466557"/>
            <a:ext cx="2066544" cy="2131123"/>
          </a:xfrm>
          <a:prstGeom prst="rect">
            <a:avLst/>
          </a:prstGeom>
        </p:spPr>
      </p:pic>
    </p:spTree>
    <p:extLst>
      <p:ext uri="{BB962C8B-B14F-4D97-AF65-F5344CB8AC3E}">
        <p14:creationId xmlns:p14="http://schemas.microsoft.com/office/powerpoint/2010/main" val="157919886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cru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1000" fill="hold"/>
                                        <p:tgtEl>
                                          <p:spTgt spid="13"/>
                                        </p:tgtEl>
                                        <p:attrNameLst>
                                          <p:attrName>ppt_w</p:attrName>
                                        </p:attrNameLst>
                                      </p:cBhvr>
                                      <p:tavLst>
                                        <p:tav tm="0">
                                          <p:val>
                                            <p:fltVal val="0"/>
                                          </p:val>
                                        </p:tav>
                                        <p:tav tm="100000">
                                          <p:val>
                                            <p:strVal val="#ppt_w"/>
                                          </p:val>
                                        </p:tav>
                                      </p:tavLst>
                                    </p:anim>
                                    <p:anim calcmode="lin" valueType="num">
                                      <p:cBhvr>
                                        <p:cTn id="30" dur="1000" fill="hold"/>
                                        <p:tgtEl>
                                          <p:spTgt spid="13"/>
                                        </p:tgtEl>
                                        <p:attrNameLst>
                                          <p:attrName>ppt_h</p:attrName>
                                        </p:attrNameLst>
                                      </p:cBhvr>
                                      <p:tavLst>
                                        <p:tav tm="0">
                                          <p:val>
                                            <p:fltVal val="0"/>
                                          </p:val>
                                        </p:tav>
                                        <p:tav tm="100000">
                                          <p:val>
                                            <p:strVal val="#ppt_h"/>
                                          </p:val>
                                        </p:tav>
                                      </p:tavLst>
                                    </p:anim>
                                    <p:anim calcmode="lin" valueType="num">
                                      <p:cBhvr>
                                        <p:cTn id="31" dur="1000" fill="hold"/>
                                        <p:tgtEl>
                                          <p:spTgt spid="13"/>
                                        </p:tgtEl>
                                        <p:attrNameLst>
                                          <p:attrName>style.rotation</p:attrName>
                                        </p:attrNameLst>
                                      </p:cBhvr>
                                      <p:tavLst>
                                        <p:tav tm="0">
                                          <p:val>
                                            <p:fltVal val="90"/>
                                          </p:val>
                                        </p:tav>
                                        <p:tav tm="100000">
                                          <p:val>
                                            <p:fltVal val="0"/>
                                          </p:val>
                                        </p:tav>
                                      </p:tavLst>
                                    </p:anim>
                                    <p:animEffect transition="in" filter="fade">
                                      <p:cBhvr>
                                        <p:cTn id="32" dur="1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p:cTn id="37"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39" dur="500"/>
                                        <p:tgtEl>
                                          <p:spTgt spid="12">
                                            <p:txEl>
                                              <p:pRg st="0" end="0"/>
                                            </p:txEl>
                                          </p:spTgt>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2">
                                            <p:txEl>
                                              <p:pRg st="1" end="1"/>
                                            </p:txEl>
                                          </p:spTgt>
                                        </p:tgtEl>
                                        <p:attrNameLst>
                                          <p:attrName>style.visibility</p:attrName>
                                        </p:attrNameLst>
                                      </p:cBhvr>
                                      <p:to>
                                        <p:strVal val="visible"/>
                                      </p:to>
                                    </p:set>
                                    <p:anim calcmode="lin" valueType="num">
                                      <p:cBhvr>
                                        <p:cTn id="42" dur="5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43" dur="500" fill="hold"/>
                                        <p:tgtEl>
                                          <p:spTgt spid="12">
                                            <p:txEl>
                                              <p:pRg st="1" end="1"/>
                                            </p:txEl>
                                          </p:spTgt>
                                        </p:tgtEl>
                                        <p:attrNameLst>
                                          <p:attrName>ppt_h</p:attrName>
                                        </p:attrNameLst>
                                      </p:cBhvr>
                                      <p:tavLst>
                                        <p:tav tm="0">
                                          <p:val>
                                            <p:fltVal val="0"/>
                                          </p:val>
                                        </p:tav>
                                        <p:tav tm="100000">
                                          <p:val>
                                            <p:strVal val="#ppt_h"/>
                                          </p:val>
                                        </p:tav>
                                      </p:tavLst>
                                    </p:anim>
                                    <p:animEffect transition="in" filter="fade">
                                      <p:cBhvr>
                                        <p:cTn id="44" dur="500"/>
                                        <p:tgtEl>
                                          <p:spTgt spid="12">
                                            <p:txEl>
                                              <p:pRg st="1" end="1"/>
                                            </p:tx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2">
                                            <p:txEl>
                                              <p:pRg st="2" end="2"/>
                                            </p:txEl>
                                          </p:spTgt>
                                        </p:tgtEl>
                                        <p:attrNameLst>
                                          <p:attrName>style.visibility</p:attrName>
                                        </p:attrNameLst>
                                      </p:cBhvr>
                                      <p:to>
                                        <p:strVal val="visible"/>
                                      </p:to>
                                    </p:set>
                                    <p:anim calcmode="lin" valueType="num">
                                      <p:cBhvr>
                                        <p:cTn id="47" dur="5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48" dur="50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49" dur="500"/>
                                        <p:tgtEl>
                                          <p:spTgt spid="12">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1000" fill="hold"/>
                                        <p:tgtEl>
                                          <p:spTgt spid="14"/>
                                        </p:tgtEl>
                                        <p:attrNameLst>
                                          <p:attrName>ppt_w</p:attrName>
                                        </p:attrNameLst>
                                      </p:cBhvr>
                                      <p:tavLst>
                                        <p:tav tm="0">
                                          <p:val>
                                            <p:fltVal val="0"/>
                                          </p:val>
                                        </p:tav>
                                        <p:tav tm="100000">
                                          <p:val>
                                            <p:strVal val="#ppt_w"/>
                                          </p:val>
                                        </p:tav>
                                      </p:tavLst>
                                    </p:anim>
                                    <p:anim calcmode="lin" valueType="num">
                                      <p:cBhvr>
                                        <p:cTn id="55" dur="1000" fill="hold"/>
                                        <p:tgtEl>
                                          <p:spTgt spid="14"/>
                                        </p:tgtEl>
                                        <p:attrNameLst>
                                          <p:attrName>ppt_h</p:attrName>
                                        </p:attrNameLst>
                                      </p:cBhvr>
                                      <p:tavLst>
                                        <p:tav tm="0">
                                          <p:val>
                                            <p:fltVal val="0"/>
                                          </p:val>
                                        </p:tav>
                                        <p:tav tm="100000">
                                          <p:val>
                                            <p:strVal val="#ppt_h"/>
                                          </p:val>
                                        </p:tav>
                                      </p:tavLst>
                                    </p:anim>
                                    <p:anim calcmode="lin" valueType="num">
                                      <p:cBhvr>
                                        <p:cTn id="56" dur="1000" fill="hold"/>
                                        <p:tgtEl>
                                          <p:spTgt spid="14"/>
                                        </p:tgtEl>
                                        <p:attrNameLst>
                                          <p:attrName>style.rotation</p:attrName>
                                        </p:attrNameLst>
                                      </p:cBhvr>
                                      <p:tavLst>
                                        <p:tav tm="0">
                                          <p:val>
                                            <p:fltVal val="90"/>
                                          </p:val>
                                        </p:tav>
                                        <p:tav tm="100000">
                                          <p:val>
                                            <p:fltVal val="0"/>
                                          </p:val>
                                        </p:tav>
                                      </p:tavLst>
                                    </p:anim>
                                    <p:animEffect transition="in" filter="fade">
                                      <p:cBhvr>
                                        <p:cTn id="5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868680"/>
          </a:xfrm>
        </p:spPr>
        <p:txBody>
          <a:bodyPr/>
          <a:lstStyle/>
          <a:p>
            <a:pPr algn="ctr"/>
            <a:r>
              <a:rPr lang="en-US" dirty="0" smtClean="0"/>
              <a:t>themes</a:t>
            </a:r>
            <a:endParaRPr lang="en-US" dirty="0"/>
          </a:p>
        </p:txBody>
      </p:sp>
      <p:sp>
        <p:nvSpPr>
          <p:cNvPr id="3" name="Content Placeholder 2"/>
          <p:cNvSpPr>
            <a:spLocks noGrp="1"/>
          </p:cNvSpPr>
          <p:nvPr>
            <p:ph idx="1"/>
          </p:nvPr>
        </p:nvSpPr>
        <p:spPr>
          <a:xfrm>
            <a:off x="310896" y="868680"/>
            <a:ext cx="11603736" cy="5897880"/>
          </a:xfrm>
        </p:spPr>
        <p:txBody>
          <a:bodyPr>
            <a:normAutofit/>
          </a:bodyPr>
          <a:lstStyle/>
          <a:p>
            <a:endParaRPr lang="en-US" sz="2200" b="1" dirty="0" smtClean="0"/>
          </a:p>
          <a:p>
            <a:r>
              <a:rPr lang="en-US" sz="2200" b="1" dirty="0" smtClean="0"/>
              <a:t>Invisibility/Blindness </a:t>
            </a:r>
            <a:endParaRPr lang="en-US" sz="2200" b="1" dirty="0"/>
          </a:p>
          <a:p>
            <a:pPr lvl="1"/>
            <a:r>
              <a:rPr lang="en-US" sz="2200" dirty="0">
                <a:solidFill>
                  <a:schemeClr val="accent2"/>
                </a:solidFill>
              </a:rPr>
              <a:t>We choose not to see the ugly truths around us </a:t>
            </a:r>
          </a:p>
          <a:p>
            <a:pPr lvl="1"/>
            <a:r>
              <a:rPr lang="en-US" sz="2200" dirty="0">
                <a:solidFill>
                  <a:schemeClr val="accent2"/>
                </a:solidFill>
              </a:rPr>
              <a:t>Society ignores the oppressed </a:t>
            </a:r>
          </a:p>
          <a:p>
            <a:pPr lvl="1"/>
            <a:r>
              <a:rPr lang="en-US" sz="2200" dirty="0">
                <a:solidFill>
                  <a:schemeClr val="accent2"/>
                </a:solidFill>
              </a:rPr>
              <a:t>How we change perceptions of the self in society </a:t>
            </a:r>
          </a:p>
          <a:p>
            <a:r>
              <a:rPr lang="en-US" sz="2200" b="1" dirty="0"/>
              <a:t>Identity/Black Identity </a:t>
            </a:r>
          </a:p>
          <a:p>
            <a:pPr lvl="1"/>
            <a:r>
              <a:rPr lang="en-US" sz="2200" dirty="0">
                <a:solidFill>
                  <a:schemeClr val="accent2"/>
                </a:solidFill>
              </a:rPr>
              <a:t>Defining who you are through your relationships with others </a:t>
            </a:r>
          </a:p>
          <a:p>
            <a:pPr lvl="1"/>
            <a:r>
              <a:rPr lang="en-US" sz="2200" dirty="0">
                <a:solidFill>
                  <a:schemeClr val="accent2"/>
                </a:solidFill>
              </a:rPr>
              <a:t>Who is my authentic self? (Self versus who we WANT to be) </a:t>
            </a:r>
          </a:p>
          <a:p>
            <a:pPr lvl="1"/>
            <a:r>
              <a:rPr lang="en-US" sz="2200" dirty="0">
                <a:solidFill>
                  <a:schemeClr val="accent2"/>
                </a:solidFill>
              </a:rPr>
              <a:t>Is this a universal search or is it specific to an African-American man in a predominately Caucasian society? </a:t>
            </a:r>
          </a:p>
          <a:p>
            <a:pPr lvl="1"/>
            <a:r>
              <a:rPr lang="en-US" sz="2200" dirty="0">
                <a:solidFill>
                  <a:schemeClr val="accent2"/>
                </a:solidFill>
              </a:rPr>
              <a:t>Does failure lead us to truth? </a:t>
            </a:r>
          </a:p>
          <a:p>
            <a:endParaRPr lang="en-US" dirty="0"/>
          </a:p>
        </p:txBody>
      </p:sp>
    </p:spTree>
    <p:extLst>
      <p:ext uri="{BB962C8B-B14F-4D97-AF65-F5344CB8AC3E}">
        <p14:creationId xmlns:p14="http://schemas.microsoft.com/office/powerpoint/2010/main" val="3602541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3">
                                            <p:txEl>
                                              <p:pRg st="5" end="5"/>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3">
                                            <p:txEl>
                                              <p:pRg st="6" end="6"/>
                                            </p:txEl>
                                          </p:spTgt>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1" dur="500"/>
                                        <p:tgtEl>
                                          <p:spTgt spid="3">
                                            <p:txEl>
                                              <p:pRg st="7" end="7"/>
                                            </p:tx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p:cTn id="4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6" dur="500"/>
                                        <p:tgtEl>
                                          <p:spTgt spid="3">
                                            <p:txEl>
                                              <p:pRg st="8" end="8"/>
                                            </p:txEl>
                                          </p:spTgt>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744" y="118872"/>
            <a:ext cx="10890504" cy="859536"/>
          </a:xfrm>
        </p:spPr>
        <p:txBody>
          <a:bodyPr>
            <a:normAutofit/>
          </a:bodyPr>
          <a:lstStyle/>
          <a:p>
            <a:pPr algn="ctr"/>
            <a:r>
              <a:rPr lang="en-US" dirty="0" smtClean="0"/>
              <a:t>Themes continued </a:t>
            </a:r>
            <a:endParaRPr lang="en-US" dirty="0"/>
          </a:p>
        </p:txBody>
      </p:sp>
      <p:sp>
        <p:nvSpPr>
          <p:cNvPr id="3" name="Content Placeholder 2"/>
          <p:cNvSpPr>
            <a:spLocks noGrp="1"/>
          </p:cNvSpPr>
          <p:nvPr>
            <p:ph idx="1"/>
          </p:nvPr>
        </p:nvSpPr>
        <p:spPr>
          <a:xfrm>
            <a:off x="301752" y="1143000"/>
            <a:ext cx="10826496" cy="5029200"/>
          </a:xfrm>
        </p:spPr>
        <p:txBody>
          <a:bodyPr/>
          <a:lstStyle/>
          <a:p>
            <a:r>
              <a:rPr lang="en-US" sz="2200" b="1" dirty="0"/>
              <a:t>Dualism </a:t>
            </a:r>
          </a:p>
          <a:p>
            <a:pPr lvl="1"/>
            <a:r>
              <a:rPr lang="en-US" sz="2200" dirty="0">
                <a:solidFill>
                  <a:schemeClr val="accent2"/>
                </a:solidFill>
              </a:rPr>
              <a:t>Being two seemingly contradictory things at once. </a:t>
            </a:r>
          </a:p>
          <a:p>
            <a:pPr lvl="1"/>
            <a:r>
              <a:rPr lang="en-US" sz="2200" dirty="0">
                <a:solidFill>
                  <a:schemeClr val="accent2"/>
                </a:solidFill>
              </a:rPr>
              <a:t>Being black in a white society </a:t>
            </a:r>
          </a:p>
          <a:p>
            <a:pPr lvl="1"/>
            <a:r>
              <a:rPr lang="en-US" sz="2200" dirty="0">
                <a:solidFill>
                  <a:schemeClr val="accent2"/>
                </a:solidFill>
              </a:rPr>
              <a:t>Are we what is projected onto us? </a:t>
            </a:r>
          </a:p>
          <a:p>
            <a:r>
              <a:rPr lang="en-US" sz="2200" b="1" dirty="0"/>
              <a:t>Existential Search for Self </a:t>
            </a:r>
          </a:p>
          <a:p>
            <a:pPr lvl="1"/>
            <a:r>
              <a:rPr lang="en-US" sz="2200" dirty="0">
                <a:solidFill>
                  <a:schemeClr val="accent2"/>
                </a:solidFill>
              </a:rPr>
              <a:t>Realizing that you are responsible for your actions/reactions in a chaotic world </a:t>
            </a:r>
          </a:p>
          <a:p>
            <a:r>
              <a:rPr lang="en-US" sz="2200" b="1" dirty="0"/>
              <a:t>Oppression </a:t>
            </a:r>
          </a:p>
          <a:p>
            <a:pPr lvl="1"/>
            <a:r>
              <a:rPr lang="en-US" sz="2200" dirty="0">
                <a:solidFill>
                  <a:schemeClr val="accent2"/>
                </a:solidFill>
              </a:rPr>
              <a:t>Society’s role in oppressing us all </a:t>
            </a:r>
          </a:p>
          <a:p>
            <a:pPr lvl="1"/>
            <a:r>
              <a:rPr lang="en-US" sz="2200" dirty="0">
                <a:solidFill>
                  <a:schemeClr val="accent2"/>
                </a:solidFill>
              </a:rPr>
              <a:t>The oppression of African-Americans </a:t>
            </a:r>
          </a:p>
          <a:p>
            <a:pPr marL="0" indent="0">
              <a:buNone/>
            </a:pPr>
            <a:endParaRPr lang="en-US" dirty="0"/>
          </a:p>
        </p:txBody>
      </p:sp>
    </p:spTree>
    <p:extLst>
      <p:ext uri="{BB962C8B-B14F-4D97-AF65-F5344CB8AC3E}">
        <p14:creationId xmlns:p14="http://schemas.microsoft.com/office/powerpoint/2010/main" val="9472727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anim calcmode="lin" valueType="num">
                                      <p:cBhvr>
                                        <p:cTn id="17"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3">
                                            <p:txEl>
                                              <p:pRg st="1" end="1"/>
                                            </p:txEl>
                                          </p:spTgt>
                                        </p:tgtEl>
                                        <p:attrNameLst>
                                          <p:attrName>ppt_y</p:attrName>
                                        </p:attrNameLst>
                                      </p:cBhvr>
                                      <p:tavLst>
                                        <p:tav tm="0">
                                          <p:val>
                                            <p:fltVal val="0.5"/>
                                          </p:val>
                                        </p:tav>
                                        <p:tav tm="100000">
                                          <p:val>
                                            <p:strVal val="#ppt_y"/>
                                          </p:val>
                                        </p:tav>
                                      </p:tavLst>
                                    </p:anim>
                                  </p:childTnLst>
                                </p:cTn>
                              </p:par>
                              <p:par>
                                <p:cTn id="19" presetID="53" presetClass="entr" presetSubtype="528"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anim calcmode="lin" valueType="num">
                                      <p:cBhvr>
                                        <p:cTn id="24"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5" dur="500" fill="hold"/>
                                        <p:tgtEl>
                                          <p:spTgt spid="3">
                                            <p:txEl>
                                              <p:pRg st="2" end="2"/>
                                            </p:txEl>
                                          </p:spTgt>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anim calcmode="lin" valueType="num">
                                      <p:cBhvr>
                                        <p:cTn id="31"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2"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528"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3">
                                            <p:txEl>
                                              <p:pRg st="4" end="4"/>
                                            </p:txEl>
                                          </p:spTgt>
                                        </p:tgtEl>
                                      </p:cBhvr>
                                    </p:animEffect>
                                    <p:anim calcmode="lin" valueType="num">
                                      <p:cBhvr>
                                        <p:cTn id="40"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1" dur="500" fill="hold"/>
                                        <p:tgtEl>
                                          <p:spTgt spid="3">
                                            <p:txEl>
                                              <p:pRg st="4" end="4"/>
                                            </p:txEl>
                                          </p:spTgt>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6" dur="500"/>
                                        <p:tgtEl>
                                          <p:spTgt spid="3">
                                            <p:txEl>
                                              <p:pRg st="5" end="5"/>
                                            </p:txEl>
                                          </p:spTgt>
                                        </p:tgtEl>
                                      </p:cBhvr>
                                    </p:animEffect>
                                    <p:anim calcmode="lin" valueType="num">
                                      <p:cBhvr>
                                        <p:cTn id="47" dur="5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48" dur="5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3" presetClass="entr" presetSubtype="528"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5" dur="500"/>
                                        <p:tgtEl>
                                          <p:spTgt spid="3">
                                            <p:txEl>
                                              <p:pRg st="6" end="6"/>
                                            </p:txEl>
                                          </p:spTgt>
                                        </p:tgtEl>
                                      </p:cBhvr>
                                    </p:animEffect>
                                    <p:anim calcmode="lin" valueType="num">
                                      <p:cBhvr>
                                        <p:cTn id="56" dur="5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57" dur="500" fill="hold"/>
                                        <p:tgtEl>
                                          <p:spTgt spid="3">
                                            <p:txEl>
                                              <p:pRg st="6" end="6"/>
                                            </p:txEl>
                                          </p:spTgt>
                                        </p:tgtEl>
                                        <p:attrNameLst>
                                          <p:attrName>ppt_y</p:attrName>
                                        </p:attrNameLst>
                                      </p:cBhvr>
                                      <p:tavLst>
                                        <p:tav tm="0">
                                          <p:val>
                                            <p:fltVal val="0.5"/>
                                          </p:val>
                                        </p:tav>
                                        <p:tav tm="100000">
                                          <p:val>
                                            <p:strVal val="#ppt_y"/>
                                          </p:val>
                                        </p:tav>
                                      </p:tavLst>
                                    </p:anim>
                                  </p:childTnLst>
                                </p:cTn>
                              </p:par>
                              <p:par>
                                <p:cTn id="58" presetID="53" presetClass="entr" presetSubtype="528" fill="hold" grpId="0" nodeType="with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 calcmode="lin" valueType="num">
                                      <p:cBhvr>
                                        <p:cTn id="6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2" dur="500"/>
                                        <p:tgtEl>
                                          <p:spTgt spid="3">
                                            <p:txEl>
                                              <p:pRg st="7" end="7"/>
                                            </p:txEl>
                                          </p:spTgt>
                                        </p:tgtEl>
                                      </p:cBhvr>
                                    </p:animEffect>
                                    <p:anim calcmode="lin" valueType="num">
                                      <p:cBhvr>
                                        <p:cTn id="63" dur="500" fill="hold"/>
                                        <p:tgtEl>
                                          <p:spTgt spid="3">
                                            <p:txEl>
                                              <p:pRg st="7" end="7"/>
                                            </p:txEl>
                                          </p:spTgt>
                                        </p:tgtEl>
                                        <p:attrNameLst>
                                          <p:attrName>ppt_x</p:attrName>
                                        </p:attrNameLst>
                                      </p:cBhvr>
                                      <p:tavLst>
                                        <p:tav tm="0">
                                          <p:val>
                                            <p:fltVal val="0.5"/>
                                          </p:val>
                                        </p:tav>
                                        <p:tav tm="100000">
                                          <p:val>
                                            <p:strVal val="#ppt_x"/>
                                          </p:val>
                                        </p:tav>
                                      </p:tavLst>
                                    </p:anim>
                                    <p:anim calcmode="lin" valueType="num">
                                      <p:cBhvr>
                                        <p:cTn id="64" dur="500" fill="hold"/>
                                        <p:tgtEl>
                                          <p:spTgt spid="3">
                                            <p:txEl>
                                              <p:pRg st="7" end="7"/>
                                            </p:txEl>
                                          </p:spTgt>
                                        </p:tgtEl>
                                        <p:attrNameLst>
                                          <p:attrName>ppt_y</p:attrName>
                                        </p:attrNameLst>
                                      </p:cBhvr>
                                      <p:tavLst>
                                        <p:tav tm="0">
                                          <p:val>
                                            <p:fltVal val="0.5"/>
                                          </p:val>
                                        </p:tav>
                                        <p:tav tm="100000">
                                          <p:val>
                                            <p:strVal val="#ppt_y"/>
                                          </p:val>
                                        </p:tav>
                                      </p:tavLst>
                                    </p:anim>
                                  </p:childTnLst>
                                </p:cTn>
                              </p:par>
                              <p:par>
                                <p:cTn id="65" presetID="53" presetClass="entr" presetSubtype="528" fill="hold" grpId="0" nodeType="with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p:cTn id="6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9" dur="500"/>
                                        <p:tgtEl>
                                          <p:spTgt spid="3">
                                            <p:txEl>
                                              <p:pRg st="8" end="8"/>
                                            </p:txEl>
                                          </p:spTgt>
                                        </p:tgtEl>
                                      </p:cBhvr>
                                    </p:animEffect>
                                    <p:anim calcmode="lin" valueType="num">
                                      <p:cBhvr>
                                        <p:cTn id="70" dur="500" fill="hold"/>
                                        <p:tgtEl>
                                          <p:spTgt spid="3">
                                            <p:txEl>
                                              <p:pRg st="8" end="8"/>
                                            </p:txEl>
                                          </p:spTgt>
                                        </p:tgtEl>
                                        <p:attrNameLst>
                                          <p:attrName>ppt_x</p:attrName>
                                        </p:attrNameLst>
                                      </p:cBhvr>
                                      <p:tavLst>
                                        <p:tav tm="0">
                                          <p:val>
                                            <p:fltVal val="0.5"/>
                                          </p:val>
                                        </p:tav>
                                        <p:tav tm="100000">
                                          <p:val>
                                            <p:strVal val="#ppt_x"/>
                                          </p:val>
                                        </p:tav>
                                      </p:tavLst>
                                    </p:anim>
                                    <p:anim calcmode="lin" valueType="num">
                                      <p:cBhvr>
                                        <p:cTn id="71" dur="500" fill="hold"/>
                                        <p:tgtEl>
                                          <p:spTgt spid="3">
                                            <p:txEl>
                                              <p:pRg st="8" end="8"/>
                                            </p:txEl>
                                          </p:spTgt>
                                        </p:tgtEl>
                                        <p:attrNameLst>
                                          <p:attrName>ppt_y</p:attrName>
                                        </p:attrNameLst>
                                      </p:cBhvr>
                                      <p:tavLst>
                                        <p:tav tm="0">
                                          <p:val>
                                            <p:fltVal val="0.5"/>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1" nodeType="clickEffect">
                                  <p:stCondLst>
                                    <p:cond delay="0"/>
                                  </p:stCondLst>
                                  <p:childTnLst>
                                    <p:set>
                                      <p:cBhvr>
                                        <p:cTn id="75" dur="1" fill="hold">
                                          <p:stCondLst>
                                            <p:cond delay="0"/>
                                          </p:stCondLst>
                                        </p:cTn>
                                        <p:tgtEl>
                                          <p:spTgt spid="3">
                                            <p:txEl>
                                              <p:pRg st="0" end="0"/>
                                            </p:txEl>
                                          </p:spTgt>
                                        </p:tgtEl>
                                        <p:attrNameLst>
                                          <p:attrName>style.visibility</p:attrName>
                                        </p:attrNameLst>
                                      </p:cBhvr>
                                      <p:to>
                                        <p:strVal val="visible"/>
                                      </p:to>
                                    </p:set>
                                  </p:childTnLst>
                                </p:cTn>
                              </p:par>
                              <p:par>
                                <p:cTn id="76" presetID="1" presetClass="entr" presetSubtype="0" fill="hold" grpId="1" nodeType="withEffect">
                                  <p:stCondLst>
                                    <p:cond delay="0"/>
                                  </p:stCondLst>
                                  <p:childTnLst>
                                    <p:set>
                                      <p:cBhvr>
                                        <p:cTn id="77" dur="1" fill="hold">
                                          <p:stCondLst>
                                            <p:cond delay="0"/>
                                          </p:stCondLst>
                                        </p:cTn>
                                        <p:tgtEl>
                                          <p:spTgt spid="3">
                                            <p:txEl>
                                              <p:pRg st="1" end="1"/>
                                            </p:txEl>
                                          </p:spTgt>
                                        </p:tgtEl>
                                        <p:attrNameLst>
                                          <p:attrName>style.visibility</p:attrName>
                                        </p:attrNameLst>
                                      </p:cBhvr>
                                      <p:to>
                                        <p:strVal val="visible"/>
                                      </p:to>
                                    </p:set>
                                  </p:childTnLst>
                                </p:cTn>
                              </p:par>
                              <p:par>
                                <p:cTn id="78" presetID="1" presetClass="entr" presetSubtype="0" fill="hold" grpId="1" nodeType="withEffect">
                                  <p:stCondLst>
                                    <p:cond delay="0"/>
                                  </p:stCondLst>
                                  <p:childTnLst>
                                    <p:set>
                                      <p:cBhvr>
                                        <p:cTn id="79" dur="1" fill="hold">
                                          <p:stCondLst>
                                            <p:cond delay="0"/>
                                          </p:stCondLst>
                                        </p:cTn>
                                        <p:tgtEl>
                                          <p:spTgt spid="3">
                                            <p:txEl>
                                              <p:pRg st="2" end="2"/>
                                            </p:txEl>
                                          </p:spTgt>
                                        </p:tgtEl>
                                        <p:attrNameLst>
                                          <p:attrName>style.visibility</p:attrName>
                                        </p:attrNameLst>
                                      </p:cBhvr>
                                      <p:to>
                                        <p:strVal val="visible"/>
                                      </p:to>
                                    </p:set>
                                  </p:childTnLst>
                                </p:cTn>
                              </p:par>
                              <p:par>
                                <p:cTn id="80" presetID="1" presetClass="entr" presetSubtype="0" fill="hold" grpId="1" nodeType="withEffect">
                                  <p:stCondLst>
                                    <p:cond delay="0"/>
                                  </p:stCondLst>
                                  <p:childTnLst>
                                    <p:set>
                                      <p:cBhvr>
                                        <p:cTn id="8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1"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childTnLst>
                                </p:cTn>
                              </p:par>
                              <p:par>
                                <p:cTn id="86" presetID="1" presetClass="entr" presetSubtype="0" fill="hold" grpId="1" nodeType="withEffect">
                                  <p:stCondLst>
                                    <p:cond delay="0"/>
                                  </p:stCondLst>
                                  <p:childTnLst>
                                    <p:set>
                                      <p:cBhvr>
                                        <p:cTn id="8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1" nodeType="clickEffect">
                                  <p:stCondLst>
                                    <p:cond delay="0"/>
                                  </p:stCondLst>
                                  <p:childTnLst>
                                    <p:set>
                                      <p:cBhvr>
                                        <p:cTn id="91" dur="1" fill="hold">
                                          <p:stCondLst>
                                            <p:cond delay="0"/>
                                          </p:stCondLst>
                                        </p:cTn>
                                        <p:tgtEl>
                                          <p:spTgt spid="3">
                                            <p:txEl>
                                              <p:pRg st="6" end="6"/>
                                            </p:txEl>
                                          </p:spTgt>
                                        </p:tgtEl>
                                        <p:attrNameLst>
                                          <p:attrName>style.visibility</p:attrName>
                                        </p:attrNameLst>
                                      </p:cBhvr>
                                      <p:to>
                                        <p:strVal val="visible"/>
                                      </p:to>
                                    </p:set>
                                  </p:childTnLst>
                                </p:cTn>
                              </p:par>
                              <p:par>
                                <p:cTn id="92" presetID="1" presetClass="entr" presetSubtype="0" fill="hold" grpId="1" nodeType="withEffect">
                                  <p:stCondLst>
                                    <p:cond delay="0"/>
                                  </p:stCondLst>
                                  <p:childTnLst>
                                    <p:set>
                                      <p:cBhvr>
                                        <p:cTn id="93" dur="1" fill="hold">
                                          <p:stCondLst>
                                            <p:cond delay="0"/>
                                          </p:stCondLst>
                                        </p:cTn>
                                        <p:tgtEl>
                                          <p:spTgt spid="3">
                                            <p:txEl>
                                              <p:pRg st="7" end="7"/>
                                            </p:txEl>
                                          </p:spTgt>
                                        </p:tgtEl>
                                        <p:attrNameLst>
                                          <p:attrName>style.visibility</p:attrName>
                                        </p:attrNameLst>
                                      </p:cBhvr>
                                      <p:to>
                                        <p:strVal val="visible"/>
                                      </p:to>
                                    </p:set>
                                  </p:childTnLst>
                                </p:cTn>
                              </p:par>
                              <p:par>
                                <p:cTn id="94" presetID="1" presetClass="entr" presetSubtype="0" fill="hold" grpId="1" nodeType="withEffect">
                                  <p:stCondLst>
                                    <p:cond delay="0"/>
                                  </p:stCondLst>
                                  <p:childTnLst>
                                    <p:set>
                                      <p:cBhvr>
                                        <p:cTn id="9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01168"/>
            <a:ext cx="10058400" cy="932688"/>
          </a:xfrm>
        </p:spPr>
        <p:txBody>
          <a:bodyPr>
            <a:normAutofit/>
          </a:bodyPr>
          <a:lstStyle/>
          <a:p>
            <a:pPr algn="ctr"/>
            <a:r>
              <a:rPr lang="en-US" sz="4000" dirty="0" smtClean="0"/>
              <a:t>Characteristics of the genre</a:t>
            </a:r>
            <a:endParaRPr lang="en-US" sz="4000" dirty="0"/>
          </a:p>
        </p:txBody>
      </p:sp>
      <p:sp>
        <p:nvSpPr>
          <p:cNvPr id="3" name="Content Placeholder 2"/>
          <p:cNvSpPr>
            <a:spLocks noGrp="1"/>
          </p:cNvSpPr>
          <p:nvPr>
            <p:ph idx="1"/>
          </p:nvPr>
        </p:nvSpPr>
        <p:spPr>
          <a:xfrm>
            <a:off x="246888" y="1243584"/>
            <a:ext cx="11585448" cy="4919472"/>
          </a:xfrm>
        </p:spPr>
        <p:txBody>
          <a:bodyPr>
            <a:normAutofit/>
          </a:bodyPr>
          <a:lstStyle/>
          <a:p>
            <a:pPr lvl="0"/>
            <a:r>
              <a:rPr lang="en-US" sz="2800" b="1" dirty="0"/>
              <a:t>Bildungsroman</a:t>
            </a:r>
            <a:r>
              <a:rPr lang="en-US" sz="2800" dirty="0"/>
              <a:t> </a:t>
            </a:r>
            <a:r>
              <a:rPr lang="en-US" sz="2800" dirty="0" smtClean="0"/>
              <a:t>- individual’s </a:t>
            </a:r>
            <a:r>
              <a:rPr lang="en-US" sz="2800" dirty="0"/>
              <a:t>growth and development within the context of a defined social </a:t>
            </a:r>
            <a:r>
              <a:rPr lang="en-US" sz="2800" dirty="0" smtClean="0"/>
              <a:t>order </a:t>
            </a:r>
          </a:p>
          <a:p>
            <a:pPr lvl="0"/>
            <a:r>
              <a:rPr lang="en-US" sz="2800" b="1" dirty="0" smtClean="0"/>
              <a:t>Picaresque</a:t>
            </a:r>
            <a:r>
              <a:rPr lang="en-US" sz="2800" dirty="0" smtClean="0"/>
              <a:t> - satirical </a:t>
            </a:r>
            <a:r>
              <a:rPr lang="en-US" sz="2800" dirty="0"/>
              <a:t>account of a rogue’s progress through </a:t>
            </a:r>
            <a:r>
              <a:rPr lang="en-US" sz="2800" dirty="0" smtClean="0"/>
              <a:t>society </a:t>
            </a:r>
          </a:p>
          <a:p>
            <a:pPr lvl="0"/>
            <a:r>
              <a:rPr lang="en-US" sz="2800" b="1" dirty="0" smtClean="0"/>
              <a:t>Existentialist </a:t>
            </a:r>
            <a:r>
              <a:rPr lang="en-US" sz="2800" b="1" dirty="0"/>
              <a:t>novel </a:t>
            </a:r>
            <a:r>
              <a:rPr lang="en-US" sz="2800" dirty="0"/>
              <a:t>-</a:t>
            </a:r>
            <a:r>
              <a:rPr lang="en-US" sz="2800" dirty="0" smtClean="0"/>
              <a:t>philosophical </a:t>
            </a:r>
            <a:r>
              <a:rPr lang="en-US" sz="2800" dirty="0"/>
              <a:t>system concerned with free will, choice, and personal </a:t>
            </a:r>
            <a:r>
              <a:rPr lang="en-US" sz="2800" dirty="0" smtClean="0"/>
              <a:t>responsibility</a:t>
            </a:r>
          </a:p>
          <a:p>
            <a:pPr lvl="0"/>
            <a:r>
              <a:rPr lang="en-US" sz="2800" dirty="0" smtClean="0"/>
              <a:t> African-American </a:t>
            </a:r>
            <a:r>
              <a:rPr lang="en-US" sz="2800" dirty="0"/>
              <a:t>fiction</a:t>
            </a:r>
          </a:p>
          <a:p>
            <a:pPr lvl="0"/>
            <a:r>
              <a:rPr lang="en-US" sz="2800" dirty="0"/>
              <a:t>Social </a:t>
            </a:r>
            <a:r>
              <a:rPr lang="en-US" sz="2800" dirty="0" smtClean="0"/>
              <a:t>protest</a:t>
            </a:r>
            <a:endParaRPr lang="en-US" sz="2800" dirty="0"/>
          </a:p>
        </p:txBody>
      </p:sp>
    </p:spTree>
    <p:extLst>
      <p:ext uri="{BB962C8B-B14F-4D97-AF65-F5344CB8AC3E}">
        <p14:creationId xmlns:p14="http://schemas.microsoft.com/office/powerpoint/2010/main" val="90465049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cru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46304"/>
            <a:ext cx="10058400" cy="868680"/>
          </a:xfrm>
        </p:spPr>
        <p:txBody>
          <a:bodyPr>
            <a:normAutofit/>
          </a:bodyPr>
          <a:lstStyle/>
          <a:p>
            <a:pPr algn="ctr"/>
            <a:r>
              <a:rPr lang="en-US" sz="4000" dirty="0" smtClean="0"/>
              <a:t>Plot summary </a:t>
            </a:r>
            <a:endParaRPr lang="en-US" sz="4000" dirty="0"/>
          </a:p>
        </p:txBody>
      </p:sp>
      <p:sp>
        <p:nvSpPr>
          <p:cNvPr id="3" name="Content Placeholder 2"/>
          <p:cNvSpPr>
            <a:spLocks noGrp="1"/>
          </p:cNvSpPr>
          <p:nvPr>
            <p:ph idx="1"/>
          </p:nvPr>
        </p:nvSpPr>
        <p:spPr>
          <a:xfrm>
            <a:off x="356616" y="1124712"/>
            <a:ext cx="11567160" cy="5513832"/>
          </a:xfrm>
        </p:spPr>
        <p:txBody>
          <a:bodyPr/>
          <a:lstStyle/>
          <a:p>
            <a:pPr marL="0" indent="0">
              <a:buNone/>
            </a:pPr>
            <a:r>
              <a:rPr lang="en-US" sz="2800" dirty="0"/>
              <a:t>Ralph Ellison's Invisible Man is a first-person novel containing an unnamed narrator who comes from a poor family from the South. The narrator is haunted by his grandfather's deathbed warning against conforming to the wishes of white people because the young man sees that as the way to be successful.</a:t>
            </a:r>
          </a:p>
          <a:p>
            <a:pPr marL="0" indent="0">
              <a:buNone/>
            </a:pPr>
            <a:r>
              <a:rPr lang="en-US" sz="2800" dirty="0"/>
              <a:t>One bizarre night, he ends up with a scholarship to a black college, but his misadventures leave him penniless and alone in Harlem</a:t>
            </a:r>
            <a:r>
              <a:rPr lang="en-US" sz="2800" dirty="0" smtClean="0"/>
              <a:t>.</a:t>
            </a:r>
          </a:p>
          <a:p>
            <a:pPr marL="0" indent="0">
              <a:buNone/>
            </a:pPr>
            <a:r>
              <a:rPr lang="en-US" sz="2800" dirty="0"/>
              <a:t>His college president, first employer, and leaders of a political movement all conspire to use and abuse him in ways that range from ridiculous to cruel. However, the narrator manages to emerge strengthened through the process and determined to fight for racial equality.</a:t>
            </a:r>
          </a:p>
          <a:p>
            <a:pPr marL="0" indent="0">
              <a:buNone/>
            </a:pPr>
            <a:endParaRPr lang="en-US" dirty="0"/>
          </a:p>
          <a:p>
            <a:endParaRPr lang="en-US" dirty="0"/>
          </a:p>
        </p:txBody>
      </p:sp>
    </p:spTree>
    <p:extLst>
      <p:ext uri="{BB962C8B-B14F-4D97-AF65-F5344CB8AC3E}">
        <p14:creationId xmlns:p14="http://schemas.microsoft.com/office/powerpoint/2010/main" val="301766962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prestig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59536"/>
          </a:xfrm>
        </p:spPr>
        <p:txBody>
          <a:bodyPr>
            <a:normAutofit/>
          </a:bodyPr>
          <a:lstStyle/>
          <a:p>
            <a:pPr algn="ctr"/>
            <a:r>
              <a:rPr lang="en-US" sz="4000" dirty="0" smtClean="0"/>
              <a:t>Structure of the novel </a:t>
            </a:r>
            <a:endParaRPr lang="en-US" sz="4000" dirty="0"/>
          </a:p>
        </p:txBody>
      </p:sp>
      <p:sp>
        <p:nvSpPr>
          <p:cNvPr id="3" name="Content Placeholder 2"/>
          <p:cNvSpPr>
            <a:spLocks noGrp="1"/>
          </p:cNvSpPr>
          <p:nvPr>
            <p:ph idx="1"/>
          </p:nvPr>
        </p:nvSpPr>
        <p:spPr>
          <a:xfrm>
            <a:off x="1069848" y="1572768"/>
            <a:ext cx="10058400" cy="4599432"/>
          </a:xfrm>
        </p:spPr>
        <p:txBody>
          <a:bodyPr>
            <a:normAutofit/>
          </a:bodyPr>
          <a:lstStyle/>
          <a:p>
            <a:r>
              <a:rPr lang="en-US" sz="3200" dirty="0" smtClean="0"/>
              <a:t>Retreat – Beginning – Prologue </a:t>
            </a:r>
          </a:p>
          <a:p>
            <a:r>
              <a:rPr lang="en-US" sz="3200" dirty="0" smtClean="0"/>
              <a:t>Battle Royal </a:t>
            </a:r>
          </a:p>
          <a:p>
            <a:r>
              <a:rPr lang="en-US" sz="3200" dirty="0" smtClean="0"/>
              <a:t>College</a:t>
            </a:r>
          </a:p>
          <a:p>
            <a:r>
              <a:rPr lang="en-US" sz="3200" dirty="0" smtClean="0"/>
              <a:t>New York</a:t>
            </a:r>
          </a:p>
          <a:p>
            <a:r>
              <a:rPr lang="en-US" sz="3200" dirty="0" smtClean="0"/>
              <a:t>Harlem </a:t>
            </a:r>
          </a:p>
          <a:p>
            <a:r>
              <a:rPr lang="en-US" sz="3200" dirty="0" smtClean="0"/>
              <a:t>The Brotherhood</a:t>
            </a:r>
          </a:p>
          <a:p>
            <a:r>
              <a:rPr lang="en-US" sz="3200" dirty="0" smtClean="0"/>
              <a:t>Retreat – End – Epilogue </a:t>
            </a:r>
            <a:endParaRPr lang="en-US" sz="3200" dirty="0"/>
          </a:p>
        </p:txBody>
      </p:sp>
      <p:grpSp>
        <p:nvGrpSpPr>
          <p:cNvPr id="15" name="SMARTInkShape-Group1"/>
          <p:cNvGrpSpPr/>
          <p:nvPr/>
        </p:nvGrpSpPr>
        <p:grpSpPr>
          <a:xfrm>
            <a:off x="3310100" y="2238621"/>
            <a:ext cx="3976376" cy="2654849"/>
            <a:chOff x="3310100" y="2238621"/>
            <a:chExt cx="3976376" cy="2654849"/>
          </a:xfrm>
        </p:grpSpPr>
        <p:sp>
          <p:nvSpPr>
            <p:cNvPr id="4" name="SMARTInkShape-1"/>
            <p:cNvSpPr/>
            <p:nvPr>
              <p:custDataLst>
                <p:tags r:id="rId1"/>
              </p:custDataLst>
            </p:nvPr>
          </p:nvSpPr>
          <p:spPr>
            <a:xfrm>
              <a:off x="3310100" y="2238621"/>
              <a:ext cx="1749342" cy="2654849"/>
            </a:xfrm>
            <a:custGeom>
              <a:avLst/>
              <a:gdLst/>
              <a:ahLst/>
              <a:cxnLst/>
              <a:rect l="0" t="0" r="0" b="0"/>
              <a:pathLst>
                <a:path w="1749342" h="2654849">
                  <a:moveTo>
                    <a:pt x="309400" y="59285"/>
                  </a:moveTo>
                  <a:lnTo>
                    <a:pt x="309400" y="59285"/>
                  </a:lnTo>
                  <a:lnTo>
                    <a:pt x="329734" y="41597"/>
                  </a:lnTo>
                  <a:lnTo>
                    <a:pt x="355553" y="28174"/>
                  </a:lnTo>
                  <a:lnTo>
                    <a:pt x="367614" y="17141"/>
                  </a:lnTo>
                  <a:lnTo>
                    <a:pt x="421351" y="3959"/>
                  </a:lnTo>
                  <a:lnTo>
                    <a:pt x="470599" y="1000"/>
                  </a:lnTo>
                  <a:lnTo>
                    <a:pt x="528263" y="0"/>
                  </a:lnTo>
                  <a:lnTo>
                    <a:pt x="546901" y="1186"/>
                  </a:lnTo>
                  <a:lnTo>
                    <a:pt x="586706" y="10567"/>
                  </a:lnTo>
                  <a:lnTo>
                    <a:pt x="597130" y="11174"/>
                  </a:lnTo>
                  <a:lnTo>
                    <a:pt x="606172" y="14972"/>
                  </a:lnTo>
                  <a:lnTo>
                    <a:pt x="610436" y="17837"/>
                  </a:lnTo>
                  <a:lnTo>
                    <a:pt x="657757" y="32736"/>
                  </a:lnTo>
                  <a:lnTo>
                    <a:pt x="677534" y="44095"/>
                  </a:lnTo>
                  <a:lnTo>
                    <a:pt x="700500" y="53051"/>
                  </a:lnTo>
                  <a:lnTo>
                    <a:pt x="729581" y="75310"/>
                  </a:lnTo>
                  <a:lnTo>
                    <a:pt x="781679" y="128078"/>
                  </a:lnTo>
                  <a:lnTo>
                    <a:pt x="792264" y="146843"/>
                  </a:lnTo>
                  <a:lnTo>
                    <a:pt x="797311" y="161369"/>
                  </a:lnTo>
                  <a:lnTo>
                    <a:pt x="805274" y="174052"/>
                  </a:lnTo>
                  <a:lnTo>
                    <a:pt x="808221" y="186188"/>
                  </a:lnTo>
                  <a:lnTo>
                    <a:pt x="809448" y="241356"/>
                  </a:lnTo>
                  <a:lnTo>
                    <a:pt x="805928" y="249567"/>
                  </a:lnTo>
                  <a:lnTo>
                    <a:pt x="801277" y="257626"/>
                  </a:lnTo>
                  <a:lnTo>
                    <a:pt x="785528" y="304242"/>
                  </a:lnTo>
                  <a:lnTo>
                    <a:pt x="741962" y="363767"/>
                  </a:lnTo>
                  <a:lnTo>
                    <a:pt x="734042" y="372322"/>
                  </a:lnTo>
                  <a:lnTo>
                    <a:pt x="729640" y="384062"/>
                  </a:lnTo>
                  <a:lnTo>
                    <a:pt x="726361" y="396776"/>
                  </a:lnTo>
                  <a:lnTo>
                    <a:pt x="713476" y="415718"/>
                  </a:lnTo>
                  <a:lnTo>
                    <a:pt x="666582" y="473516"/>
                  </a:lnTo>
                  <a:lnTo>
                    <a:pt x="659970" y="482836"/>
                  </a:lnTo>
                  <a:lnTo>
                    <a:pt x="642039" y="521082"/>
                  </a:lnTo>
                  <a:lnTo>
                    <a:pt x="626755" y="539001"/>
                  </a:lnTo>
                  <a:lnTo>
                    <a:pt x="597613" y="562810"/>
                  </a:lnTo>
                  <a:lnTo>
                    <a:pt x="579762" y="585461"/>
                  </a:lnTo>
                  <a:lnTo>
                    <a:pt x="525833" y="622804"/>
                  </a:lnTo>
                  <a:lnTo>
                    <a:pt x="484137" y="651949"/>
                  </a:lnTo>
                  <a:lnTo>
                    <a:pt x="461460" y="675927"/>
                  </a:lnTo>
                  <a:lnTo>
                    <a:pt x="408459" y="706046"/>
                  </a:lnTo>
                  <a:lnTo>
                    <a:pt x="351008" y="741464"/>
                  </a:lnTo>
                  <a:lnTo>
                    <a:pt x="292651" y="781271"/>
                  </a:lnTo>
                  <a:lnTo>
                    <a:pt x="237911" y="818784"/>
                  </a:lnTo>
                  <a:lnTo>
                    <a:pt x="188717" y="859171"/>
                  </a:lnTo>
                  <a:lnTo>
                    <a:pt x="134116" y="907351"/>
                  </a:lnTo>
                  <a:lnTo>
                    <a:pt x="123017" y="920391"/>
                  </a:lnTo>
                  <a:lnTo>
                    <a:pt x="97861" y="943069"/>
                  </a:lnTo>
                  <a:lnTo>
                    <a:pt x="61148" y="996070"/>
                  </a:lnTo>
                  <a:lnTo>
                    <a:pt x="45197" y="1013449"/>
                  </a:lnTo>
                  <a:lnTo>
                    <a:pt x="39841" y="1026195"/>
                  </a:lnTo>
                  <a:lnTo>
                    <a:pt x="36138" y="1039356"/>
                  </a:lnTo>
                  <a:lnTo>
                    <a:pt x="16738" y="1076486"/>
                  </a:lnTo>
                  <a:lnTo>
                    <a:pt x="11901" y="1098130"/>
                  </a:lnTo>
                  <a:lnTo>
                    <a:pt x="4000" y="1114833"/>
                  </a:lnTo>
                  <a:lnTo>
                    <a:pt x="0" y="1164402"/>
                  </a:lnTo>
                  <a:lnTo>
                    <a:pt x="3437" y="1175747"/>
                  </a:lnTo>
                  <a:lnTo>
                    <a:pt x="8052" y="1185199"/>
                  </a:lnTo>
                  <a:lnTo>
                    <a:pt x="11973" y="1197958"/>
                  </a:lnTo>
                  <a:lnTo>
                    <a:pt x="32274" y="1226077"/>
                  </a:lnTo>
                  <a:lnTo>
                    <a:pt x="35421" y="1234026"/>
                  </a:lnTo>
                  <a:lnTo>
                    <a:pt x="51936" y="1253878"/>
                  </a:lnTo>
                  <a:lnTo>
                    <a:pt x="59593" y="1258288"/>
                  </a:lnTo>
                  <a:lnTo>
                    <a:pt x="67406" y="1261572"/>
                  </a:lnTo>
                  <a:lnTo>
                    <a:pt x="79242" y="1269534"/>
                  </a:lnTo>
                  <a:lnTo>
                    <a:pt x="91128" y="1273805"/>
                  </a:lnTo>
                  <a:lnTo>
                    <a:pt x="104351" y="1281537"/>
                  </a:lnTo>
                  <a:lnTo>
                    <a:pt x="159829" y="1285523"/>
                  </a:lnTo>
                  <a:lnTo>
                    <a:pt x="192118" y="1285615"/>
                  </a:lnTo>
                  <a:lnTo>
                    <a:pt x="201271" y="1289150"/>
                  </a:lnTo>
                  <a:lnTo>
                    <a:pt x="211606" y="1295879"/>
                  </a:lnTo>
                  <a:lnTo>
                    <a:pt x="225500" y="1297492"/>
                  </a:lnTo>
                  <a:lnTo>
                    <a:pt x="225892" y="1303843"/>
                  </a:lnTo>
                  <a:lnTo>
                    <a:pt x="224623" y="1305709"/>
                  </a:lnTo>
                  <a:lnTo>
                    <a:pt x="222455" y="1306953"/>
                  </a:lnTo>
                  <a:lnTo>
                    <a:pt x="219686" y="1307783"/>
                  </a:lnTo>
                  <a:lnTo>
                    <a:pt x="201927" y="1322174"/>
                  </a:lnTo>
                  <a:lnTo>
                    <a:pt x="194166" y="1330976"/>
                  </a:lnTo>
                  <a:lnTo>
                    <a:pt x="151089" y="1384195"/>
                  </a:lnTo>
                  <a:lnTo>
                    <a:pt x="105170" y="1440566"/>
                  </a:lnTo>
                  <a:lnTo>
                    <a:pt x="91754" y="1461476"/>
                  </a:lnTo>
                  <a:lnTo>
                    <a:pt x="74092" y="1514378"/>
                  </a:lnTo>
                  <a:lnTo>
                    <a:pt x="71440" y="1567558"/>
                  </a:lnTo>
                  <a:lnTo>
                    <a:pt x="85980" y="1621492"/>
                  </a:lnTo>
                  <a:lnTo>
                    <a:pt x="95917" y="1640026"/>
                  </a:lnTo>
                  <a:lnTo>
                    <a:pt x="134356" y="1699057"/>
                  </a:lnTo>
                  <a:lnTo>
                    <a:pt x="146936" y="1710146"/>
                  </a:lnTo>
                  <a:lnTo>
                    <a:pt x="169319" y="1735295"/>
                  </a:lnTo>
                  <a:lnTo>
                    <a:pt x="222251" y="1775937"/>
                  </a:lnTo>
                  <a:lnTo>
                    <a:pt x="276047" y="1807728"/>
                  </a:lnTo>
                  <a:lnTo>
                    <a:pt x="328755" y="1836781"/>
                  </a:lnTo>
                  <a:lnTo>
                    <a:pt x="381818" y="1857062"/>
                  </a:lnTo>
                  <a:lnTo>
                    <a:pt x="432315" y="1876964"/>
                  </a:lnTo>
                  <a:lnTo>
                    <a:pt x="488501" y="1896816"/>
                  </a:lnTo>
                  <a:lnTo>
                    <a:pt x="547592" y="1907236"/>
                  </a:lnTo>
                  <a:lnTo>
                    <a:pt x="607065" y="1924924"/>
                  </a:lnTo>
                  <a:lnTo>
                    <a:pt x="666589" y="1938164"/>
                  </a:lnTo>
                  <a:lnTo>
                    <a:pt x="722395" y="1949522"/>
                  </a:lnTo>
                  <a:lnTo>
                    <a:pt x="773008" y="1960977"/>
                  </a:lnTo>
                  <a:lnTo>
                    <a:pt x="827544" y="1969952"/>
                  </a:lnTo>
                  <a:lnTo>
                    <a:pt x="881091" y="1984465"/>
                  </a:lnTo>
                  <a:lnTo>
                    <a:pt x="937725" y="2000070"/>
                  </a:lnTo>
                  <a:lnTo>
                    <a:pt x="993842" y="2009572"/>
                  </a:lnTo>
                  <a:lnTo>
                    <a:pt x="1047701" y="2020953"/>
                  </a:lnTo>
                  <a:lnTo>
                    <a:pt x="1092453" y="2032082"/>
                  </a:lnTo>
                  <a:lnTo>
                    <a:pt x="1151455" y="2047693"/>
                  </a:lnTo>
                  <a:lnTo>
                    <a:pt x="1208040" y="2063517"/>
                  </a:lnTo>
                  <a:lnTo>
                    <a:pt x="1254467" y="2075414"/>
                  </a:lnTo>
                  <a:lnTo>
                    <a:pt x="1301737" y="2087318"/>
                  </a:lnTo>
                  <a:lnTo>
                    <a:pt x="1356935" y="2111374"/>
                  </a:lnTo>
                  <a:lnTo>
                    <a:pt x="1413895" y="2133765"/>
                  </a:lnTo>
                  <a:lnTo>
                    <a:pt x="1470076" y="2156954"/>
                  </a:lnTo>
                  <a:lnTo>
                    <a:pt x="1522625" y="2183779"/>
                  </a:lnTo>
                  <a:lnTo>
                    <a:pt x="1571223" y="2214556"/>
                  </a:lnTo>
                  <a:lnTo>
                    <a:pt x="1629639" y="2254036"/>
                  </a:lnTo>
                  <a:lnTo>
                    <a:pt x="1682120" y="2301632"/>
                  </a:lnTo>
                  <a:lnTo>
                    <a:pt x="1704939" y="2326765"/>
                  </a:lnTo>
                  <a:lnTo>
                    <a:pt x="1733705" y="2383870"/>
                  </a:lnTo>
                  <a:lnTo>
                    <a:pt x="1744623" y="2408458"/>
                  </a:lnTo>
                  <a:lnTo>
                    <a:pt x="1749341" y="2448430"/>
                  </a:lnTo>
                  <a:lnTo>
                    <a:pt x="1743523" y="2472272"/>
                  </a:lnTo>
                  <a:lnTo>
                    <a:pt x="1728383" y="2504033"/>
                  </a:lnTo>
                  <a:lnTo>
                    <a:pt x="1686047" y="2550337"/>
                  </a:lnTo>
                  <a:lnTo>
                    <a:pt x="1630704" y="2587160"/>
                  </a:lnTo>
                  <a:lnTo>
                    <a:pt x="1571540" y="2614792"/>
                  </a:lnTo>
                  <a:lnTo>
                    <a:pt x="1543557" y="2625634"/>
                  </a:lnTo>
                  <a:lnTo>
                    <a:pt x="1485359" y="2640066"/>
                  </a:lnTo>
                  <a:lnTo>
                    <a:pt x="1452639" y="2651536"/>
                  </a:lnTo>
                  <a:lnTo>
                    <a:pt x="1392869" y="26548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
            <p:cNvSpPr/>
            <p:nvPr>
              <p:custDataLst>
                <p:tags r:id="rId2"/>
              </p:custDataLst>
            </p:nvPr>
          </p:nvSpPr>
          <p:spPr>
            <a:xfrm>
              <a:off x="4071938" y="2929798"/>
              <a:ext cx="452362" cy="1058080"/>
            </a:xfrm>
            <a:custGeom>
              <a:avLst/>
              <a:gdLst/>
              <a:ahLst/>
              <a:cxnLst/>
              <a:rect l="0" t="0" r="0" b="0"/>
              <a:pathLst>
                <a:path w="452362" h="1058080">
                  <a:moveTo>
                    <a:pt x="0" y="403952"/>
                  </a:moveTo>
                  <a:lnTo>
                    <a:pt x="0" y="403952"/>
                  </a:lnTo>
                  <a:lnTo>
                    <a:pt x="16571" y="403952"/>
                  </a:lnTo>
                  <a:lnTo>
                    <a:pt x="34307" y="397631"/>
                  </a:lnTo>
                  <a:lnTo>
                    <a:pt x="87707" y="368141"/>
                  </a:lnTo>
                  <a:lnTo>
                    <a:pt x="133944" y="347055"/>
                  </a:lnTo>
                  <a:lnTo>
                    <a:pt x="191980" y="304268"/>
                  </a:lnTo>
                  <a:lnTo>
                    <a:pt x="250225" y="264984"/>
                  </a:lnTo>
                  <a:lnTo>
                    <a:pt x="300164" y="225350"/>
                  </a:lnTo>
                  <a:lnTo>
                    <a:pt x="348012" y="184347"/>
                  </a:lnTo>
                  <a:lnTo>
                    <a:pt x="395443" y="127243"/>
                  </a:lnTo>
                  <a:lnTo>
                    <a:pt x="437732" y="70642"/>
                  </a:lnTo>
                  <a:lnTo>
                    <a:pt x="448080" y="50311"/>
                  </a:lnTo>
                  <a:lnTo>
                    <a:pt x="451576" y="25270"/>
                  </a:lnTo>
                  <a:lnTo>
                    <a:pt x="452361" y="2043"/>
                  </a:lnTo>
                  <a:lnTo>
                    <a:pt x="451064" y="1075"/>
                  </a:lnTo>
                  <a:lnTo>
                    <a:pt x="446094" y="0"/>
                  </a:lnTo>
                  <a:lnTo>
                    <a:pt x="439476" y="3050"/>
                  </a:lnTo>
                  <a:lnTo>
                    <a:pt x="435859" y="5715"/>
                  </a:lnTo>
                  <a:lnTo>
                    <a:pt x="408740" y="44491"/>
                  </a:lnTo>
                  <a:lnTo>
                    <a:pt x="384965" y="100282"/>
                  </a:lnTo>
                  <a:lnTo>
                    <a:pt x="369092" y="152341"/>
                  </a:lnTo>
                  <a:lnTo>
                    <a:pt x="353218" y="207554"/>
                  </a:lnTo>
                  <a:lnTo>
                    <a:pt x="347633" y="260064"/>
                  </a:lnTo>
                  <a:lnTo>
                    <a:pt x="345978" y="311195"/>
                  </a:lnTo>
                  <a:lnTo>
                    <a:pt x="345487" y="366179"/>
                  </a:lnTo>
                  <a:lnTo>
                    <a:pt x="339021" y="424363"/>
                  </a:lnTo>
                  <a:lnTo>
                    <a:pt x="335884" y="467263"/>
                  </a:lnTo>
                  <a:lnTo>
                    <a:pt x="334490" y="511465"/>
                  </a:lnTo>
                  <a:lnTo>
                    <a:pt x="333870" y="553159"/>
                  </a:lnTo>
                  <a:lnTo>
                    <a:pt x="333595" y="593739"/>
                  </a:lnTo>
                  <a:lnTo>
                    <a:pt x="333473" y="633822"/>
                  </a:lnTo>
                  <a:lnTo>
                    <a:pt x="334726" y="692254"/>
                  </a:lnTo>
                  <a:lnTo>
                    <a:pt x="341565" y="743669"/>
                  </a:lnTo>
                  <a:lnTo>
                    <a:pt x="344180" y="792417"/>
                  </a:lnTo>
                  <a:lnTo>
                    <a:pt x="344954" y="840375"/>
                  </a:lnTo>
                  <a:lnTo>
                    <a:pt x="345184" y="886775"/>
                  </a:lnTo>
                  <a:lnTo>
                    <a:pt x="348789" y="938680"/>
                  </a:lnTo>
                  <a:lnTo>
                    <a:pt x="356449" y="998127"/>
                  </a:lnTo>
                  <a:lnTo>
                    <a:pt x="357185" y="1057183"/>
                  </a:lnTo>
                  <a:lnTo>
                    <a:pt x="357186" y="1058079"/>
                  </a:lnTo>
                  <a:lnTo>
                    <a:pt x="346936" y="1048482"/>
                  </a:lnTo>
                  <a:lnTo>
                    <a:pt x="345281" y="10349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3"/>
            <p:cNvSpPr/>
            <p:nvPr>
              <p:custDataLst>
                <p:tags r:id="rId3"/>
              </p:custDataLst>
            </p:nvPr>
          </p:nvSpPr>
          <p:spPr>
            <a:xfrm>
              <a:off x="4179094" y="3559969"/>
              <a:ext cx="440532" cy="166688"/>
            </a:xfrm>
            <a:custGeom>
              <a:avLst/>
              <a:gdLst/>
              <a:ahLst/>
              <a:cxnLst/>
              <a:rect l="0" t="0" r="0" b="0"/>
              <a:pathLst>
                <a:path w="440532" h="166688">
                  <a:moveTo>
                    <a:pt x="0" y="166687"/>
                  </a:moveTo>
                  <a:lnTo>
                    <a:pt x="0" y="166687"/>
                  </a:lnTo>
                  <a:lnTo>
                    <a:pt x="10251" y="166687"/>
                  </a:lnTo>
                  <a:lnTo>
                    <a:pt x="21085" y="158505"/>
                  </a:lnTo>
                  <a:lnTo>
                    <a:pt x="28332" y="156436"/>
                  </a:lnTo>
                  <a:lnTo>
                    <a:pt x="87203" y="151318"/>
                  </a:lnTo>
                  <a:lnTo>
                    <a:pt x="145696" y="134192"/>
                  </a:lnTo>
                  <a:lnTo>
                    <a:pt x="202777" y="121888"/>
                  </a:lnTo>
                  <a:lnTo>
                    <a:pt x="261986" y="103037"/>
                  </a:lnTo>
                  <a:lnTo>
                    <a:pt x="312051" y="86851"/>
                  </a:lnTo>
                  <a:lnTo>
                    <a:pt x="342491" y="80855"/>
                  </a:lnTo>
                  <a:lnTo>
                    <a:pt x="359916" y="72977"/>
                  </a:lnTo>
                  <a:lnTo>
                    <a:pt x="407349" y="39371"/>
                  </a:lnTo>
                  <a:lnTo>
                    <a:pt x="44053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4"/>
            <p:cNvSpPr/>
            <p:nvPr>
              <p:custDataLst>
                <p:tags r:id="rId4"/>
              </p:custDataLst>
            </p:nvPr>
          </p:nvSpPr>
          <p:spPr>
            <a:xfrm>
              <a:off x="4607725" y="3012281"/>
              <a:ext cx="559589" cy="761252"/>
            </a:xfrm>
            <a:custGeom>
              <a:avLst/>
              <a:gdLst/>
              <a:ahLst/>
              <a:cxnLst/>
              <a:rect l="0" t="0" r="0" b="0"/>
              <a:pathLst>
                <a:path w="559589" h="761252">
                  <a:moveTo>
                    <a:pt x="59525" y="0"/>
                  </a:moveTo>
                  <a:lnTo>
                    <a:pt x="59525" y="0"/>
                  </a:lnTo>
                  <a:lnTo>
                    <a:pt x="53204" y="6321"/>
                  </a:lnTo>
                  <a:lnTo>
                    <a:pt x="50101" y="12952"/>
                  </a:lnTo>
                  <a:lnTo>
                    <a:pt x="35590" y="65328"/>
                  </a:lnTo>
                  <a:lnTo>
                    <a:pt x="16833" y="123295"/>
                  </a:lnTo>
                  <a:lnTo>
                    <a:pt x="12550" y="179152"/>
                  </a:lnTo>
                  <a:lnTo>
                    <a:pt x="3846" y="234512"/>
                  </a:lnTo>
                  <a:lnTo>
                    <a:pt x="755" y="285036"/>
                  </a:lnTo>
                  <a:lnTo>
                    <a:pt x="144" y="339555"/>
                  </a:lnTo>
                  <a:lnTo>
                    <a:pt x="23" y="393098"/>
                  </a:lnTo>
                  <a:lnTo>
                    <a:pt x="0" y="449732"/>
                  </a:lnTo>
                  <a:lnTo>
                    <a:pt x="6315" y="505849"/>
                  </a:lnTo>
                  <a:lnTo>
                    <a:pt x="18979" y="558385"/>
                  </a:lnTo>
                  <a:lnTo>
                    <a:pt x="26381" y="606980"/>
                  </a:lnTo>
                  <a:lnTo>
                    <a:pt x="34211" y="629603"/>
                  </a:lnTo>
                  <a:lnTo>
                    <a:pt x="67782" y="689011"/>
                  </a:lnTo>
                  <a:lnTo>
                    <a:pt x="116910" y="740131"/>
                  </a:lnTo>
                  <a:lnTo>
                    <a:pt x="147198" y="756308"/>
                  </a:lnTo>
                  <a:lnTo>
                    <a:pt x="192893" y="761251"/>
                  </a:lnTo>
                  <a:lnTo>
                    <a:pt x="245570" y="751683"/>
                  </a:lnTo>
                  <a:lnTo>
                    <a:pt x="261715" y="743745"/>
                  </a:lnTo>
                  <a:lnTo>
                    <a:pt x="317481" y="710732"/>
                  </a:lnTo>
                  <a:lnTo>
                    <a:pt x="364873" y="658393"/>
                  </a:lnTo>
                  <a:lnTo>
                    <a:pt x="399596" y="604084"/>
                  </a:lnTo>
                  <a:lnTo>
                    <a:pt x="411053" y="579685"/>
                  </a:lnTo>
                  <a:lnTo>
                    <a:pt x="416382" y="520362"/>
                  </a:lnTo>
                  <a:lnTo>
                    <a:pt x="415242" y="499824"/>
                  </a:lnTo>
                  <a:lnTo>
                    <a:pt x="407163" y="474710"/>
                  </a:lnTo>
                  <a:lnTo>
                    <a:pt x="388720" y="449311"/>
                  </a:lnTo>
                  <a:lnTo>
                    <a:pt x="373014" y="434083"/>
                  </a:lnTo>
                  <a:lnTo>
                    <a:pt x="335849" y="419521"/>
                  </a:lnTo>
                  <a:lnTo>
                    <a:pt x="331053" y="418587"/>
                  </a:lnTo>
                  <a:lnTo>
                    <a:pt x="318670" y="421077"/>
                  </a:lnTo>
                  <a:lnTo>
                    <a:pt x="300351" y="429917"/>
                  </a:lnTo>
                  <a:lnTo>
                    <a:pt x="270027" y="456482"/>
                  </a:lnTo>
                  <a:lnTo>
                    <a:pt x="238125" y="512282"/>
                  </a:lnTo>
                  <a:lnTo>
                    <a:pt x="231507" y="527983"/>
                  </a:lnTo>
                  <a:lnTo>
                    <a:pt x="217099" y="583415"/>
                  </a:lnTo>
                  <a:lnTo>
                    <a:pt x="216870" y="599285"/>
                  </a:lnTo>
                  <a:lnTo>
                    <a:pt x="229077" y="651316"/>
                  </a:lnTo>
                  <a:lnTo>
                    <a:pt x="234100" y="662537"/>
                  </a:lnTo>
                  <a:lnTo>
                    <a:pt x="238251" y="682406"/>
                  </a:lnTo>
                  <a:lnTo>
                    <a:pt x="247271" y="697259"/>
                  </a:lnTo>
                  <a:lnTo>
                    <a:pt x="266060" y="718180"/>
                  </a:lnTo>
                  <a:lnTo>
                    <a:pt x="273908" y="722681"/>
                  </a:lnTo>
                  <a:lnTo>
                    <a:pt x="289726" y="725570"/>
                  </a:lnTo>
                  <a:lnTo>
                    <a:pt x="323777" y="726219"/>
                  </a:lnTo>
                  <a:lnTo>
                    <a:pt x="332634" y="722726"/>
                  </a:lnTo>
                  <a:lnTo>
                    <a:pt x="354787" y="704613"/>
                  </a:lnTo>
                  <a:lnTo>
                    <a:pt x="377682" y="667260"/>
                  </a:lnTo>
                  <a:lnTo>
                    <a:pt x="384231" y="633558"/>
                  </a:lnTo>
                  <a:lnTo>
                    <a:pt x="389048" y="622894"/>
                  </a:lnTo>
                  <a:lnTo>
                    <a:pt x="392871" y="563668"/>
                  </a:lnTo>
                  <a:lnTo>
                    <a:pt x="392900" y="523893"/>
                  </a:lnTo>
                  <a:lnTo>
                    <a:pt x="392900" y="563624"/>
                  </a:lnTo>
                  <a:lnTo>
                    <a:pt x="404316" y="620950"/>
                  </a:lnTo>
                  <a:lnTo>
                    <a:pt x="419486" y="678883"/>
                  </a:lnTo>
                  <a:lnTo>
                    <a:pt x="429440" y="699008"/>
                  </a:lnTo>
                  <a:lnTo>
                    <a:pt x="456448" y="730048"/>
                  </a:lnTo>
                  <a:lnTo>
                    <a:pt x="480467" y="744763"/>
                  </a:lnTo>
                  <a:lnTo>
                    <a:pt x="499323" y="749041"/>
                  </a:lnTo>
                  <a:lnTo>
                    <a:pt x="515786" y="749886"/>
                  </a:lnTo>
                  <a:lnTo>
                    <a:pt x="534115" y="743712"/>
                  </a:lnTo>
                  <a:lnTo>
                    <a:pt x="556742" y="728422"/>
                  </a:lnTo>
                  <a:lnTo>
                    <a:pt x="558322" y="723705"/>
                  </a:lnTo>
                  <a:lnTo>
                    <a:pt x="559588" y="7143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5"/>
            <p:cNvSpPr/>
            <p:nvPr>
              <p:custDataLst>
                <p:tags r:id="rId5"/>
              </p:custDataLst>
            </p:nvPr>
          </p:nvSpPr>
          <p:spPr>
            <a:xfrm>
              <a:off x="5096042" y="3143806"/>
              <a:ext cx="595147" cy="641818"/>
            </a:xfrm>
            <a:custGeom>
              <a:avLst/>
              <a:gdLst/>
              <a:ahLst/>
              <a:cxnLst/>
              <a:rect l="0" t="0" r="0" b="0"/>
              <a:pathLst>
                <a:path w="595147" h="641818">
                  <a:moveTo>
                    <a:pt x="178427" y="320913"/>
                  </a:moveTo>
                  <a:lnTo>
                    <a:pt x="178427" y="320913"/>
                  </a:lnTo>
                  <a:lnTo>
                    <a:pt x="172106" y="314592"/>
                  </a:lnTo>
                  <a:lnTo>
                    <a:pt x="169003" y="307961"/>
                  </a:lnTo>
                  <a:lnTo>
                    <a:pt x="168175" y="304341"/>
                  </a:lnTo>
                  <a:lnTo>
                    <a:pt x="166301" y="301927"/>
                  </a:lnTo>
                  <a:lnTo>
                    <a:pt x="133339" y="278241"/>
                  </a:lnTo>
                  <a:lnTo>
                    <a:pt x="100145" y="273723"/>
                  </a:lnTo>
                  <a:lnTo>
                    <a:pt x="44685" y="273296"/>
                  </a:lnTo>
                  <a:lnTo>
                    <a:pt x="31674" y="274614"/>
                  </a:lnTo>
                  <a:lnTo>
                    <a:pt x="14626" y="283539"/>
                  </a:lnTo>
                  <a:lnTo>
                    <a:pt x="6274" y="291025"/>
                  </a:lnTo>
                  <a:lnTo>
                    <a:pt x="2696" y="297928"/>
                  </a:lnTo>
                  <a:lnTo>
                    <a:pt x="0" y="318609"/>
                  </a:lnTo>
                  <a:lnTo>
                    <a:pt x="9371" y="338146"/>
                  </a:lnTo>
                  <a:lnTo>
                    <a:pt x="16420" y="347534"/>
                  </a:lnTo>
                  <a:lnTo>
                    <a:pt x="23962" y="352588"/>
                  </a:lnTo>
                  <a:lnTo>
                    <a:pt x="75716" y="376782"/>
                  </a:lnTo>
                  <a:lnTo>
                    <a:pt x="131089" y="401638"/>
                  </a:lnTo>
                  <a:lnTo>
                    <a:pt x="190255" y="434905"/>
                  </a:lnTo>
                  <a:lnTo>
                    <a:pt x="225253" y="455192"/>
                  </a:lnTo>
                  <a:lnTo>
                    <a:pt x="280015" y="507328"/>
                  </a:lnTo>
                  <a:lnTo>
                    <a:pt x="315968" y="565508"/>
                  </a:lnTo>
                  <a:lnTo>
                    <a:pt x="319722" y="578447"/>
                  </a:lnTo>
                  <a:lnTo>
                    <a:pt x="320599" y="586626"/>
                  </a:lnTo>
                  <a:lnTo>
                    <a:pt x="313934" y="598199"/>
                  </a:lnTo>
                  <a:lnTo>
                    <a:pt x="294417" y="620866"/>
                  </a:lnTo>
                  <a:lnTo>
                    <a:pt x="285982" y="626205"/>
                  </a:lnTo>
                  <a:lnTo>
                    <a:pt x="247574" y="640477"/>
                  </a:lnTo>
                  <a:lnTo>
                    <a:pt x="228166" y="641817"/>
                  </a:lnTo>
                  <a:lnTo>
                    <a:pt x="216849" y="638603"/>
                  </a:lnTo>
                  <a:lnTo>
                    <a:pt x="207410" y="634087"/>
                  </a:lnTo>
                  <a:lnTo>
                    <a:pt x="194658" y="630223"/>
                  </a:lnTo>
                  <a:lnTo>
                    <a:pt x="174505" y="614044"/>
                  </a:lnTo>
                  <a:lnTo>
                    <a:pt x="170069" y="606415"/>
                  </a:lnTo>
                  <a:lnTo>
                    <a:pt x="167222" y="590739"/>
                  </a:lnTo>
                  <a:lnTo>
                    <a:pt x="166728" y="578867"/>
                  </a:lnTo>
                  <a:lnTo>
                    <a:pt x="170140" y="570938"/>
                  </a:lnTo>
                  <a:lnTo>
                    <a:pt x="198412" y="518886"/>
                  </a:lnTo>
                  <a:lnTo>
                    <a:pt x="217701" y="487508"/>
                  </a:lnTo>
                  <a:lnTo>
                    <a:pt x="259665" y="432032"/>
                  </a:lnTo>
                  <a:lnTo>
                    <a:pt x="301348" y="375152"/>
                  </a:lnTo>
                  <a:lnTo>
                    <a:pt x="328881" y="316724"/>
                  </a:lnTo>
                  <a:lnTo>
                    <a:pt x="349036" y="260830"/>
                  </a:lnTo>
                  <a:lnTo>
                    <a:pt x="368921" y="211202"/>
                  </a:lnTo>
                  <a:lnTo>
                    <a:pt x="377304" y="177281"/>
                  </a:lnTo>
                  <a:lnTo>
                    <a:pt x="380523" y="119486"/>
                  </a:lnTo>
                  <a:lnTo>
                    <a:pt x="380815" y="69322"/>
                  </a:lnTo>
                  <a:lnTo>
                    <a:pt x="368706" y="28470"/>
                  </a:lnTo>
                  <a:lnTo>
                    <a:pt x="356898" y="11704"/>
                  </a:lnTo>
                  <a:lnTo>
                    <a:pt x="345651" y="0"/>
                  </a:lnTo>
                  <a:lnTo>
                    <a:pt x="345273" y="5929"/>
                  </a:lnTo>
                  <a:lnTo>
                    <a:pt x="343897" y="7736"/>
                  </a:lnTo>
                  <a:lnTo>
                    <a:pt x="338841" y="9744"/>
                  </a:lnTo>
                  <a:lnTo>
                    <a:pt x="336963" y="12925"/>
                  </a:lnTo>
                  <a:lnTo>
                    <a:pt x="325123" y="65617"/>
                  </a:lnTo>
                  <a:lnTo>
                    <a:pt x="321637" y="122814"/>
                  </a:lnTo>
                  <a:lnTo>
                    <a:pt x="324896" y="166982"/>
                  </a:lnTo>
                  <a:lnTo>
                    <a:pt x="331566" y="220245"/>
                  </a:lnTo>
                  <a:lnTo>
                    <a:pt x="341066" y="272218"/>
                  </a:lnTo>
                  <a:lnTo>
                    <a:pt x="347842" y="320701"/>
                  </a:lnTo>
                  <a:lnTo>
                    <a:pt x="355207" y="368496"/>
                  </a:lnTo>
                  <a:lnTo>
                    <a:pt x="366168" y="416155"/>
                  </a:lnTo>
                  <a:lnTo>
                    <a:pt x="377544" y="463786"/>
                  </a:lnTo>
                  <a:lnTo>
                    <a:pt x="383386" y="495978"/>
                  </a:lnTo>
                  <a:lnTo>
                    <a:pt x="402443" y="554862"/>
                  </a:lnTo>
                  <a:lnTo>
                    <a:pt x="405840" y="597171"/>
                  </a:lnTo>
                  <a:lnTo>
                    <a:pt x="408087" y="600334"/>
                  </a:lnTo>
                  <a:lnTo>
                    <a:pt x="414880" y="605413"/>
                  </a:lnTo>
                  <a:lnTo>
                    <a:pt x="415808" y="609635"/>
                  </a:lnTo>
                  <a:lnTo>
                    <a:pt x="416404" y="616804"/>
                  </a:lnTo>
                  <a:lnTo>
                    <a:pt x="416508" y="611726"/>
                  </a:lnTo>
                  <a:lnTo>
                    <a:pt x="415200" y="610038"/>
                  </a:lnTo>
                  <a:lnTo>
                    <a:pt x="410218" y="608163"/>
                  </a:lnTo>
                  <a:lnTo>
                    <a:pt x="408361" y="606340"/>
                  </a:lnTo>
                  <a:lnTo>
                    <a:pt x="406297" y="600787"/>
                  </a:lnTo>
                  <a:lnTo>
                    <a:pt x="404665" y="546064"/>
                  </a:lnTo>
                  <a:lnTo>
                    <a:pt x="405977" y="530782"/>
                  </a:lnTo>
                  <a:lnTo>
                    <a:pt x="422382" y="477989"/>
                  </a:lnTo>
                  <a:lnTo>
                    <a:pt x="431186" y="443283"/>
                  </a:lnTo>
                  <a:lnTo>
                    <a:pt x="456399" y="402136"/>
                  </a:lnTo>
                  <a:lnTo>
                    <a:pt x="464248" y="396700"/>
                  </a:lnTo>
                  <a:lnTo>
                    <a:pt x="472146" y="392960"/>
                  </a:lnTo>
                  <a:lnTo>
                    <a:pt x="484030" y="384741"/>
                  </a:lnTo>
                  <a:lnTo>
                    <a:pt x="495929" y="381717"/>
                  </a:lnTo>
                  <a:lnTo>
                    <a:pt x="521356" y="380494"/>
                  </a:lnTo>
                  <a:lnTo>
                    <a:pt x="543879" y="400755"/>
                  </a:lnTo>
                  <a:lnTo>
                    <a:pt x="551634" y="408433"/>
                  </a:lnTo>
                  <a:lnTo>
                    <a:pt x="555963" y="419783"/>
                  </a:lnTo>
                  <a:lnTo>
                    <a:pt x="570507" y="478271"/>
                  </a:lnTo>
                  <a:lnTo>
                    <a:pt x="572289" y="492714"/>
                  </a:lnTo>
                  <a:lnTo>
                    <a:pt x="582104" y="531112"/>
                  </a:lnTo>
                  <a:lnTo>
                    <a:pt x="583231" y="589357"/>
                  </a:lnTo>
                  <a:lnTo>
                    <a:pt x="583238" y="604797"/>
                  </a:lnTo>
                  <a:lnTo>
                    <a:pt x="583239" y="593469"/>
                  </a:lnTo>
                  <a:lnTo>
                    <a:pt x="586767" y="584042"/>
                  </a:lnTo>
                  <a:lnTo>
                    <a:pt x="595146" y="5709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6"/>
            <p:cNvSpPr/>
            <p:nvPr>
              <p:custDataLst>
                <p:tags r:id="rId6"/>
              </p:custDataLst>
            </p:nvPr>
          </p:nvSpPr>
          <p:spPr>
            <a:xfrm>
              <a:off x="5715000" y="3036094"/>
              <a:ext cx="378631" cy="654143"/>
            </a:xfrm>
            <a:custGeom>
              <a:avLst/>
              <a:gdLst/>
              <a:ahLst/>
              <a:cxnLst/>
              <a:rect l="0" t="0" r="0" b="0"/>
              <a:pathLst>
                <a:path w="378631" h="654143">
                  <a:moveTo>
                    <a:pt x="0" y="0"/>
                  </a:moveTo>
                  <a:lnTo>
                    <a:pt x="0" y="0"/>
                  </a:lnTo>
                  <a:lnTo>
                    <a:pt x="0" y="55891"/>
                  </a:lnTo>
                  <a:lnTo>
                    <a:pt x="0" y="110935"/>
                  </a:lnTo>
                  <a:lnTo>
                    <a:pt x="1323" y="131325"/>
                  </a:lnTo>
                  <a:lnTo>
                    <a:pt x="18986" y="190428"/>
                  </a:lnTo>
                  <a:lnTo>
                    <a:pt x="29497" y="239944"/>
                  </a:lnTo>
                  <a:lnTo>
                    <a:pt x="35813" y="294292"/>
                  </a:lnTo>
                  <a:lnTo>
                    <a:pt x="44900" y="344617"/>
                  </a:lnTo>
                  <a:lnTo>
                    <a:pt x="53407" y="392775"/>
                  </a:lnTo>
                  <a:lnTo>
                    <a:pt x="66504" y="440505"/>
                  </a:lnTo>
                  <a:lnTo>
                    <a:pt x="77108" y="493738"/>
                  </a:lnTo>
                  <a:lnTo>
                    <a:pt x="82796" y="549832"/>
                  </a:lnTo>
                  <a:lnTo>
                    <a:pt x="83330" y="609175"/>
                  </a:lnTo>
                  <a:lnTo>
                    <a:pt x="84657" y="612492"/>
                  </a:lnTo>
                  <a:lnTo>
                    <a:pt x="86866" y="614703"/>
                  </a:lnTo>
                  <a:lnTo>
                    <a:pt x="89660" y="616177"/>
                  </a:lnTo>
                  <a:lnTo>
                    <a:pt x="91523" y="618482"/>
                  </a:lnTo>
                  <a:lnTo>
                    <a:pt x="95105" y="630464"/>
                  </a:lnTo>
                  <a:lnTo>
                    <a:pt x="88886" y="630863"/>
                  </a:lnTo>
                  <a:lnTo>
                    <a:pt x="87039" y="629596"/>
                  </a:lnTo>
                  <a:lnTo>
                    <a:pt x="85808" y="627429"/>
                  </a:lnTo>
                  <a:lnTo>
                    <a:pt x="83831" y="620765"/>
                  </a:lnTo>
                  <a:lnTo>
                    <a:pt x="77167" y="613290"/>
                  </a:lnTo>
                  <a:lnTo>
                    <a:pt x="73984" y="602861"/>
                  </a:lnTo>
                  <a:lnTo>
                    <a:pt x="71941" y="580929"/>
                  </a:lnTo>
                  <a:lnTo>
                    <a:pt x="89187" y="526021"/>
                  </a:lnTo>
                  <a:lnTo>
                    <a:pt x="123080" y="474095"/>
                  </a:lnTo>
                  <a:lnTo>
                    <a:pt x="176488" y="436610"/>
                  </a:lnTo>
                  <a:lnTo>
                    <a:pt x="228734" y="423005"/>
                  </a:lnTo>
                  <a:lnTo>
                    <a:pt x="244094" y="423041"/>
                  </a:lnTo>
                  <a:lnTo>
                    <a:pt x="263706" y="426970"/>
                  </a:lnTo>
                  <a:lnTo>
                    <a:pt x="278598" y="429212"/>
                  </a:lnTo>
                  <a:lnTo>
                    <a:pt x="324184" y="448868"/>
                  </a:lnTo>
                  <a:lnTo>
                    <a:pt x="335023" y="456584"/>
                  </a:lnTo>
                  <a:lnTo>
                    <a:pt x="352761" y="481822"/>
                  </a:lnTo>
                  <a:lnTo>
                    <a:pt x="373002" y="526438"/>
                  </a:lnTo>
                  <a:lnTo>
                    <a:pt x="378630" y="554032"/>
                  </a:lnTo>
                  <a:lnTo>
                    <a:pt x="376419" y="567264"/>
                  </a:lnTo>
                  <a:lnTo>
                    <a:pt x="372349" y="578878"/>
                  </a:lnTo>
                  <a:lnTo>
                    <a:pt x="368736" y="598968"/>
                  </a:lnTo>
                  <a:lnTo>
                    <a:pt x="359874" y="613887"/>
                  </a:lnTo>
                  <a:lnTo>
                    <a:pt x="347547" y="626686"/>
                  </a:lnTo>
                  <a:lnTo>
                    <a:pt x="313279" y="649519"/>
                  </a:lnTo>
                  <a:lnTo>
                    <a:pt x="277256" y="654142"/>
                  </a:lnTo>
                  <a:lnTo>
                    <a:pt x="245952" y="653382"/>
                  </a:lnTo>
                  <a:lnTo>
                    <a:pt x="194022" y="640137"/>
                  </a:lnTo>
                  <a:lnTo>
                    <a:pt x="152028" y="611078"/>
                  </a:lnTo>
                  <a:lnTo>
                    <a:pt x="135496" y="587365"/>
                  </a:lnTo>
                  <a:lnTo>
                    <a:pt x="132981" y="579433"/>
                  </a:lnTo>
                  <a:lnTo>
                    <a:pt x="130969" y="5357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7"/>
            <p:cNvSpPr/>
            <p:nvPr>
              <p:custDataLst>
                <p:tags r:id="rId7"/>
              </p:custDataLst>
            </p:nvPr>
          </p:nvSpPr>
          <p:spPr>
            <a:xfrm>
              <a:off x="6131792" y="3417155"/>
              <a:ext cx="357115" cy="285640"/>
            </a:xfrm>
            <a:custGeom>
              <a:avLst/>
              <a:gdLst/>
              <a:ahLst/>
              <a:cxnLst/>
              <a:rect l="0" t="0" r="0" b="0"/>
              <a:pathLst>
                <a:path w="357115" h="285640">
                  <a:moveTo>
                    <a:pt x="107083" y="166626"/>
                  </a:moveTo>
                  <a:lnTo>
                    <a:pt x="107083" y="166626"/>
                  </a:lnTo>
                  <a:lnTo>
                    <a:pt x="123655" y="166626"/>
                  </a:lnTo>
                  <a:lnTo>
                    <a:pt x="131205" y="163098"/>
                  </a:lnTo>
                  <a:lnTo>
                    <a:pt x="138971" y="158444"/>
                  </a:lnTo>
                  <a:lnTo>
                    <a:pt x="150780" y="154500"/>
                  </a:lnTo>
                  <a:lnTo>
                    <a:pt x="182491" y="126775"/>
                  </a:lnTo>
                  <a:lnTo>
                    <a:pt x="197041" y="102849"/>
                  </a:lnTo>
                  <a:lnTo>
                    <a:pt x="201288" y="84012"/>
                  </a:lnTo>
                  <a:lnTo>
                    <a:pt x="202127" y="61231"/>
                  </a:lnTo>
                  <a:lnTo>
                    <a:pt x="198713" y="50110"/>
                  </a:lnTo>
                  <a:lnTo>
                    <a:pt x="182013" y="28055"/>
                  </a:lnTo>
                  <a:lnTo>
                    <a:pt x="162583" y="7920"/>
                  </a:lnTo>
                  <a:lnTo>
                    <a:pt x="151152" y="3486"/>
                  </a:lnTo>
                  <a:lnTo>
                    <a:pt x="96938" y="0"/>
                  </a:lnTo>
                  <a:lnTo>
                    <a:pt x="85818" y="3494"/>
                  </a:lnTo>
                  <a:lnTo>
                    <a:pt x="36447" y="35750"/>
                  </a:lnTo>
                  <a:lnTo>
                    <a:pt x="28065" y="44959"/>
                  </a:lnTo>
                  <a:lnTo>
                    <a:pt x="17230" y="63696"/>
                  </a:lnTo>
                  <a:lnTo>
                    <a:pt x="1793" y="115584"/>
                  </a:lnTo>
                  <a:lnTo>
                    <a:pt x="0" y="169130"/>
                  </a:lnTo>
                  <a:lnTo>
                    <a:pt x="1282" y="183614"/>
                  </a:lnTo>
                  <a:lnTo>
                    <a:pt x="12055" y="220719"/>
                  </a:lnTo>
                  <a:lnTo>
                    <a:pt x="39778" y="264133"/>
                  </a:lnTo>
                  <a:lnTo>
                    <a:pt x="47625" y="269494"/>
                  </a:lnTo>
                  <a:lnTo>
                    <a:pt x="55522" y="273200"/>
                  </a:lnTo>
                  <a:lnTo>
                    <a:pt x="67405" y="281400"/>
                  </a:lnTo>
                  <a:lnTo>
                    <a:pt x="79304" y="284418"/>
                  </a:lnTo>
                  <a:lnTo>
                    <a:pt x="111052" y="285639"/>
                  </a:lnTo>
                  <a:lnTo>
                    <a:pt x="118989" y="282139"/>
                  </a:lnTo>
                  <a:lnTo>
                    <a:pt x="122958" y="279353"/>
                  </a:lnTo>
                  <a:lnTo>
                    <a:pt x="127368" y="272731"/>
                  </a:lnTo>
                  <a:lnTo>
                    <a:pt x="128544" y="269112"/>
                  </a:lnTo>
                  <a:lnTo>
                    <a:pt x="130651" y="266700"/>
                  </a:lnTo>
                  <a:lnTo>
                    <a:pt x="136519" y="264020"/>
                  </a:lnTo>
                  <a:lnTo>
                    <a:pt x="138614" y="260660"/>
                  </a:lnTo>
                  <a:lnTo>
                    <a:pt x="145502" y="239783"/>
                  </a:lnTo>
                  <a:lnTo>
                    <a:pt x="148570" y="235241"/>
                  </a:lnTo>
                  <a:lnTo>
                    <a:pt x="152890" y="216208"/>
                  </a:lnTo>
                  <a:lnTo>
                    <a:pt x="154686" y="157271"/>
                  </a:lnTo>
                  <a:lnTo>
                    <a:pt x="156028" y="127029"/>
                  </a:lnTo>
                  <a:lnTo>
                    <a:pt x="164959" y="103661"/>
                  </a:lnTo>
                  <a:lnTo>
                    <a:pt x="166613" y="60022"/>
                  </a:lnTo>
                  <a:lnTo>
                    <a:pt x="176866" y="59518"/>
                  </a:lnTo>
                  <a:lnTo>
                    <a:pt x="177417" y="60825"/>
                  </a:lnTo>
                  <a:lnTo>
                    <a:pt x="179835" y="103167"/>
                  </a:lnTo>
                  <a:lnTo>
                    <a:pt x="186700" y="116368"/>
                  </a:lnTo>
                  <a:lnTo>
                    <a:pt x="193890" y="175832"/>
                  </a:lnTo>
                  <a:lnTo>
                    <a:pt x="234123" y="232960"/>
                  </a:lnTo>
                  <a:lnTo>
                    <a:pt x="242038" y="241528"/>
                  </a:lnTo>
                  <a:lnTo>
                    <a:pt x="253493" y="246218"/>
                  </a:lnTo>
                  <a:lnTo>
                    <a:pt x="266081" y="249625"/>
                  </a:lnTo>
                  <a:lnTo>
                    <a:pt x="284942" y="259064"/>
                  </a:lnTo>
                  <a:lnTo>
                    <a:pt x="301407" y="261321"/>
                  </a:lnTo>
                  <a:lnTo>
                    <a:pt x="309425" y="258101"/>
                  </a:lnTo>
                  <a:lnTo>
                    <a:pt x="357114" y="2142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8"/>
            <p:cNvSpPr/>
            <p:nvPr>
              <p:custDataLst>
                <p:tags r:id="rId8"/>
              </p:custDataLst>
            </p:nvPr>
          </p:nvSpPr>
          <p:spPr>
            <a:xfrm>
              <a:off x="6512744" y="3429048"/>
              <a:ext cx="273669" cy="271974"/>
            </a:xfrm>
            <a:custGeom>
              <a:avLst/>
              <a:gdLst/>
              <a:ahLst/>
              <a:cxnLst/>
              <a:rect l="0" t="0" r="0" b="0"/>
              <a:pathLst>
                <a:path w="273669" h="271974">
                  <a:moveTo>
                    <a:pt x="95225" y="11858"/>
                  </a:moveTo>
                  <a:lnTo>
                    <a:pt x="95225" y="11858"/>
                  </a:lnTo>
                  <a:lnTo>
                    <a:pt x="95225" y="52084"/>
                  </a:lnTo>
                  <a:lnTo>
                    <a:pt x="98752" y="59722"/>
                  </a:lnTo>
                  <a:lnTo>
                    <a:pt x="106640" y="70707"/>
                  </a:lnTo>
                  <a:lnTo>
                    <a:pt x="107129" y="83251"/>
                  </a:lnTo>
                  <a:lnTo>
                    <a:pt x="107131" y="54963"/>
                  </a:lnTo>
                  <a:lnTo>
                    <a:pt x="103603" y="47332"/>
                  </a:lnTo>
                  <a:lnTo>
                    <a:pt x="98949" y="39531"/>
                  </a:lnTo>
                  <a:lnTo>
                    <a:pt x="95961" y="23743"/>
                  </a:lnTo>
                  <a:lnTo>
                    <a:pt x="95715" y="19781"/>
                  </a:lnTo>
                  <a:lnTo>
                    <a:pt x="94229" y="17140"/>
                  </a:lnTo>
                  <a:lnTo>
                    <a:pt x="91915" y="15380"/>
                  </a:lnTo>
                  <a:lnTo>
                    <a:pt x="85816" y="12100"/>
                  </a:lnTo>
                  <a:lnTo>
                    <a:pt x="73571" y="1813"/>
                  </a:lnTo>
                  <a:lnTo>
                    <a:pt x="65731" y="504"/>
                  </a:lnTo>
                  <a:lnTo>
                    <a:pt x="43481" y="0"/>
                  </a:lnTo>
                  <a:lnTo>
                    <a:pt x="35627" y="3501"/>
                  </a:lnTo>
                  <a:lnTo>
                    <a:pt x="31681" y="6287"/>
                  </a:lnTo>
                  <a:lnTo>
                    <a:pt x="27296" y="12910"/>
                  </a:lnTo>
                  <a:lnTo>
                    <a:pt x="24023" y="20263"/>
                  </a:lnTo>
                  <a:lnTo>
                    <a:pt x="4939" y="43649"/>
                  </a:lnTo>
                  <a:lnTo>
                    <a:pt x="1446" y="55527"/>
                  </a:lnTo>
                  <a:lnTo>
                    <a:pt x="0" y="109901"/>
                  </a:lnTo>
                  <a:lnTo>
                    <a:pt x="1299" y="162535"/>
                  </a:lnTo>
                  <a:lnTo>
                    <a:pt x="9480" y="182327"/>
                  </a:lnTo>
                  <a:lnTo>
                    <a:pt x="61838" y="240343"/>
                  </a:lnTo>
                  <a:lnTo>
                    <a:pt x="74213" y="245699"/>
                  </a:lnTo>
                  <a:lnTo>
                    <a:pt x="133698" y="261942"/>
                  </a:lnTo>
                  <a:lnTo>
                    <a:pt x="150574" y="269695"/>
                  </a:lnTo>
                  <a:lnTo>
                    <a:pt x="164362" y="271973"/>
                  </a:lnTo>
                  <a:lnTo>
                    <a:pt x="204144" y="263384"/>
                  </a:lnTo>
                  <a:lnTo>
                    <a:pt x="213307" y="259026"/>
                  </a:lnTo>
                  <a:lnTo>
                    <a:pt x="221789" y="254002"/>
                  </a:lnTo>
                  <a:lnTo>
                    <a:pt x="229968" y="251770"/>
                  </a:lnTo>
                  <a:lnTo>
                    <a:pt x="238014" y="243722"/>
                  </a:lnTo>
                  <a:lnTo>
                    <a:pt x="256609" y="217653"/>
                  </a:lnTo>
                  <a:lnTo>
                    <a:pt x="268026" y="158524"/>
                  </a:lnTo>
                  <a:lnTo>
                    <a:pt x="273310" y="100810"/>
                  </a:lnTo>
                  <a:lnTo>
                    <a:pt x="273668" y="88485"/>
                  </a:lnTo>
                  <a:lnTo>
                    <a:pt x="261912" y="475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9"/>
            <p:cNvSpPr/>
            <p:nvPr>
              <p:custDataLst>
                <p:tags r:id="rId9"/>
              </p:custDataLst>
            </p:nvPr>
          </p:nvSpPr>
          <p:spPr>
            <a:xfrm>
              <a:off x="6727031" y="3095625"/>
              <a:ext cx="119064" cy="640537"/>
            </a:xfrm>
            <a:custGeom>
              <a:avLst/>
              <a:gdLst/>
              <a:ahLst/>
              <a:cxnLst/>
              <a:rect l="0" t="0" r="0" b="0"/>
              <a:pathLst>
                <a:path w="119064" h="640537">
                  <a:moveTo>
                    <a:pt x="0" y="0"/>
                  </a:moveTo>
                  <a:lnTo>
                    <a:pt x="0" y="0"/>
                  </a:lnTo>
                  <a:lnTo>
                    <a:pt x="0" y="39890"/>
                  </a:lnTo>
                  <a:lnTo>
                    <a:pt x="11170" y="95567"/>
                  </a:lnTo>
                  <a:lnTo>
                    <a:pt x="15370" y="152327"/>
                  </a:lnTo>
                  <a:lnTo>
                    <a:pt x="21311" y="181394"/>
                  </a:lnTo>
                  <a:lnTo>
                    <a:pt x="23483" y="238494"/>
                  </a:lnTo>
                  <a:lnTo>
                    <a:pt x="30090" y="297705"/>
                  </a:lnTo>
                  <a:lnTo>
                    <a:pt x="34977" y="357194"/>
                  </a:lnTo>
                  <a:lnTo>
                    <a:pt x="39027" y="389380"/>
                  </a:lnTo>
                  <a:lnTo>
                    <a:pt x="45078" y="419202"/>
                  </a:lnTo>
                  <a:lnTo>
                    <a:pt x="48613" y="475254"/>
                  </a:lnTo>
                  <a:lnTo>
                    <a:pt x="57832" y="525573"/>
                  </a:lnTo>
                  <a:lnTo>
                    <a:pt x="65348" y="553776"/>
                  </a:lnTo>
                  <a:lnTo>
                    <a:pt x="80060" y="585645"/>
                  </a:lnTo>
                  <a:lnTo>
                    <a:pt x="84235" y="613883"/>
                  </a:lnTo>
                  <a:lnTo>
                    <a:pt x="92682" y="630779"/>
                  </a:lnTo>
                  <a:lnTo>
                    <a:pt x="93539" y="634832"/>
                  </a:lnTo>
                  <a:lnTo>
                    <a:pt x="95432" y="637534"/>
                  </a:lnTo>
                  <a:lnTo>
                    <a:pt x="98018" y="639335"/>
                  </a:lnTo>
                  <a:lnTo>
                    <a:pt x="101064" y="640536"/>
                  </a:lnTo>
                  <a:lnTo>
                    <a:pt x="103095" y="640014"/>
                  </a:lnTo>
                  <a:lnTo>
                    <a:pt x="104448" y="638342"/>
                  </a:lnTo>
                  <a:lnTo>
                    <a:pt x="106622" y="632475"/>
                  </a:lnTo>
                  <a:lnTo>
                    <a:pt x="117361" y="620907"/>
                  </a:lnTo>
                  <a:lnTo>
                    <a:pt x="119063" y="595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10"/>
            <p:cNvSpPr/>
            <p:nvPr>
              <p:custDataLst>
                <p:tags r:id="rId10"/>
              </p:custDataLst>
            </p:nvPr>
          </p:nvSpPr>
          <p:spPr>
            <a:xfrm>
              <a:off x="6732188" y="3357563"/>
              <a:ext cx="554288" cy="571501"/>
            </a:xfrm>
            <a:custGeom>
              <a:avLst/>
              <a:gdLst/>
              <a:ahLst/>
              <a:cxnLst/>
              <a:rect l="0" t="0" r="0" b="0"/>
              <a:pathLst>
                <a:path w="554288" h="571501">
                  <a:moveTo>
                    <a:pt x="221062" y="0"/>
                  </a:moveTo>
                  <a:lnTo>
                    <a:pt x="221062" y="0"/>
                  </a:lnTo>
                  <a:lnTo>
                    <a:pt x="210811" y="10251"/>
                  </a:lnTo>
                  <a:lnTo>
                    <a:pt x="199977" y="12902"/>
                  </a:lnTo>
                  <a:lnTo>
                    <a:pt x="145651" y="63517"/>
                  </a:lnTo>
                  <a:lnTo>
                    <a:pt x="86783" y="122372"/>
                  </a:lnTo>
                  <a:lnTo>
                    <a:pt x="31522" y="177634"/>
                  </a:lnTo>
                  <a:lnTo>
                    <a:pt x="13088" y="196067"/>
                  </a:lnTo>
                  <a:lnTo>
                    <a:pt x="9566" y="203116"/>
                  </a:lnTo>
                  <a:lnTo>
                    <a:pt x="7306" y="212101"/>
                  </a:lnTo>
                  <a:lnTo>
                    <a:pt x="5798" y="212838"/>
                  </a:lnTo>
                  <a:lnTo>
                    <a:pt x="0" y="213875"/>
                  </a:lnTo>
                  <a:lnTo>
                    <a:pt x="13041" y="214310"/>
                  </a:lnTo>
                  <a:lnTo>
                    <a:pt x="19688" y="210784"/>
                  </a:lnTo>
                  <a:lnTo>
                    <a:pt x="27052" y="206129"/>
                  </a:lnTo>
                  <a:lnTo>
                    <a:pt x="38635" y="202186"/>
                  </a:lnTo>
                  <a:lnTo>
                    <a:pt x="63647" y="183517"/>
                  </a:lnTo>
                  <a:lnTo>
                    <a:pt x="87613" y="176038"/>
                  </a:lnTo>
                  <a:lnTo>
                    <a:pt x="92408" y="172921"/>
                  </a:lnTo>
                  <a:lnTo>
                    <a:pt x="143378" y="158870"/>
                  </a:lnTo>
                  <a:lnTo>
                    <a:pt x="201470" y="148280"/>
                  </a:lnTo>
                  <a:lnTo>
                    <a:pt x="257337" y="153663"/>
                  </a:lnTo>
                  <a:lnTo>
                    <a:pt x="306961" y="164057"/>
                  </a:lnTo>
                  <a:lnTo>
                    <a:pt x="337354" y="169436"/>
                  </a:lnTo>
                  <a:lnTo>
                    <a:pt x="387630" y="195075"/>
                  </a:lnTo>
                  <a:lnTo>
                    <a:pt x="430867" y="224159"/>
                  </a:lnTo>
                  <a:lnTo>
                    <a:pt x="467495" y="262188"/>
                  </a:lnTo>
                  <a:lnTo>
                    <a:pt x="504014" y="313112"/>
                  </a:lnTo>
                  <a:lnTo>
                    <a:pt x="526851" y="368360"/>
                  </a:lnTo>
                  <a:lnTo>
                    <a:pt x="540655" y="424613"/>
                  </a:lnTo>
                  <a:lnTo>
                    <a:pt x="545811" y="464338"/>
                  </a:lnTo>
                  <a:lnTo>
                    <a:pt x="552733" y="489772"/>
                  </a:lnTo>
                  <a:lnTo>
                    <a:pt x="554287" y="525982"/>
                  </a:lnTo>
                  <a:lnTo>
                    <a:pt x="542531" y="5715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1"/>
            <p:cNvSpPr/>
            <p:nvPr>
              <p:custDataLst>
                <p:tags r:id="rId11"/>
              </p:custDataLst>
            </p:nvPr>
          </p:nvSpPr>
          <p:spPr>
            <a:xfrm>
              <a:off x="4453537" y="3583781"/>
              <a:ext cx="2687485" cy="642939"/>
            </a:xfrm>
            <a:custGeom>
              <a:avLst/>
              <a:gdLst/>
              <a:ahLst/>
              <a:cxnLst/>
              <a:rect l="0" t="0" r="0" b="0"/>
              <a:pathLst>
                <a:path w="2687485" h="642939">
                  <a:moveTo>
                    <a:pt x="118463" y="642938"/>
                  </a:moveTo>
                  <a:lnTo>
                    <a:pt x="118463" y="642938"/>
                  </a:lnTo>
                  <a:lnTo>
                    <a:pt x="112142" y="636617"/>
                  </a:lnTo>
                  <a:lnTo>
                    <a:pt x="105511" y="633514"/>
                  </a:lnTo>
                  <a:lnTo>
                    <a:pt x="101891" y="632686"/>
                  </a:lnTo>
                  <a:lnTo>
                    <a:pt x="55781" y="598694"/>
                  </a:lnTo>
                  <a:lnTo>
                    <a:pt x="20743" y="555225"/>
                  </a:lnTo>
                  <a:lnTo>
                    <a:pt x="1424" y="498430"/>
                  </a:lnTo>
                  <a:lnTo>
                    <a:pt x="0" y="478559"/>
                  </a:lnTo>
                  <a:lnTo>
                    <a:pt x="5899" y="455915"/>
                  </a:lnTo>
                  <a:lnTo>
                    <a:pt x="35218" y="407586"/>
                  </a:lnTo>
                  <a:lnTo>
                    <a:pt x="44423" y="398108"/>
                  </a:lnTo>
                  <a:lnTo>
                    <a:pt x="102796" y="365173"/>
                  </a:lnTo>
                  <a:lnTo>
                    <a:pt x="126462" y="359554"/>
                  </a:lnTo>
                  <a:lnTo>
                    <a:pt x="179048" y="357499"/>
                  </a:lnTo>
                  <a:lnTo>
                    <a:pt x="225827" y="357249"/>
                  </a:lnTo>
                  <a:lnTo>
                    <a:pt x="281468" y="358523"/>
                  </a:lnTo>
                  <a:lnTo>
                    <a:pt x="335576" y="370142"/>
                  </a:lnTo>
                  <a:lnTo>
                    <a:pt x="381230" y="381311"/>
                  </a:lnTo>
                  <a:lnTo>
                    <a:pt x="428271" y="392999"/>
                  </a:lnTo>
                  <a:lnTo>
                    <a:pt x="479251" y="404840"/>
                  </a:lnTo>
                  <a:lnTo>
                    <a:pt x="532721" y="420255"/>
                  </a:lnTo>
                  <a:lnTo>
                    <a:pt x="585605" y="438051"/>
                  </a:lnTo>
                  <a:lnTo>
                    <a:pt x="639639" y="451703"/>
                  </a:lnTo>
                  <a:lnTo>
                    <a:pt x="692692" y="467654"/>
                  </a:lnTo>
                  <a:lnTo>
                    <a:pt x="732186" y="480367"/>
                  </a:lnTo>
                  <a:lnTo>
                    <a:pt x="776197" y="490427"/>
                  </a:lnTo>
                  <a:lnTo>
                    <a:pt x="818689" y="502836"/>
                  </a:lnTo>
                  <a:lnTo>
                    <a:pt x="860945" y="515847"/>
                  </a:lnTo>
                  <a:lnTo>
                    <a:pt x="906184" y="526040"/>
                  </a:lnTo>
                  <a:lnTo>
                    <a:pt x="949221" y="534980"/>
                  </a:lnTo>
                  <a:lnTo>
                    <a:pt x="991720" y="543362"/>
                  </a:lnTo>
                  <a:lnTo>
                    <a:pt x="1037067" y="551498"/>
                  </a:lnTo>
                  <a:lnTo>
                    <a:pt x="1083679" y="559523"/>
                  </a:lnTo>
                  <a:lnTo>
                    <a:pt x="1130854" y="567500"/>
                  </a:lnTo>
                  <a:lnTo>
                    <a:pt x="1178280" y="575455"/>
                  </a:lnTo>
                  <a:lnTo>
                    <a:pt x="1225815" y="583400"/>
                  </a:lnTo>
                  <a:lnTo>
                    <a:pt x="1273401" y="591341"/>
                  </a:lnTo>
                  <a:lnTo>
                    <a:pt x="1321008" y="599280"/>
                  </a:lnTo>
                  <a:lnTo>
                    <a:pt x="1372153" y="607218"/>
                  </a:lnTo>
                  <a:lnTo>
                    <a:pt x="1424430" y="613833"/>
                  </a:lnTo>
                  <a:lnTo>
                    <a:pt x="1474122" y="616773"/>
                  </a:lnTo>
                  <a:lnTo>
                    <a:pt x="1522666" y="621608"/>
                  </a:lnTo>
                  <a:lnTo>
                    <a:pt x="1572022" y="626843"/>
                  </a:lnTo>
                  <a:lnTo>
                    <a:pt x="1624826" y="629170"/>
                  </a:lnTo>
                  <a:lnTo>
                    <a:pt x="1675635" y="630204"/>
                  </a:lnTo>
                  <a:lnTo>
                    <a:pt x="1724675" y="630664"/>
                  </a:lnTo>
                  <a:lnTo>
                    <a:pt x="1772929" y="630868"/>
                  </a:lnTo>
                  <a:lnTo>
                    <a:pt x="1820834" y="630959"/>
                  </a:lnTo>
                  <a:lnTo>
                    <a:pt x="1868583" y="629677"/>
                  </a:lnTo>
                  <a:lnTo>
                    <a:pt x="1916263" y="624697"/>
                  </a:lnTo>
                  <a:lnTo>
                    <a:pt x="1963912" y="621601"/>
                  </a:lnTo>
                  <a:lnTo>
                    <a:pt x="2011548" y="618903"/>
                  </a:lnTo>
                  <a:lnTo>
                    <a:pt x="2059178" y="613294"/>
                  </a:lnTo>
                  <a:lnTo>
                    <a:pt x="2106805" y="606391"/>
                  </a:lnTo>
                  <a:lnTo>
                    <a:pt x="2153108" y="598914"/>
                  </a:lnTo>
                  <a:lnTo>
                    <a:pt x="2195735" y="591180"/>
                  </a:lnTo>
                  <a:lnTo>
                    <a:pt x="2236731" y="579806"/>
                  </a:lnTo>
                  <a:lnTo>
                    <a:pt x="2276999" y="567254"/>
                  </a:lnTo>
                  <a:lnTo>
                    <a:pt x="2316944" y="557266"/>
                  </a:lnTo>
                  <a:lnTo>
                    <a:pt x="2356747" y="544889"/>
                  </a:lnTo>
                  <a:lnTo>
                    <a:pt x="2412814" y="519518"/>
                  </a:lnTo>
                  <a:lnTo>
                    <a:pt x="2466469" y="490394"/>
                  </a:lnTo>
                  <a:lnTo>
                    <a:pt x="2520731" y="465007"/>
                  </a:lnTo>
                  <a:lnTo>
                    <a:pt x="2580153" y="432725"/>
                  </a:lnTo>
                  <a:lnTo>
                    <a:pt x="2632782" y="383500"/>
                  </a:lnTo>
                  <a:lnTo>
                    <a:pt x="2652781" y="364914"/>
                  </a:lnTo>
                  <a:lnTo>
                    <a:pt x="2681005" y="309012"/>
                  </a:lnTo>
                  <a:lnTo>
                    <a:pt x="2687484" y="273681"/>
                  </a:lnTo>
                  <a:lnTo>
                    <a:pt x="2683084" y="238077"/>
                  </a:lnTo>
                  <a:lnTo>
                    <a:pt x="2667081" y="196072"/>
                  </a:lnTo>
                  <a:lnTo>
                    <a:pt x="2639262" y="156432"/>
                  </a:lnTo>
                  <a:lnTo>
                    <a:pt x="2582154" y="107483"/>
                  </a:lnTo>
                  <a:lnTo>
                    <a:pt x="2541645" y="83489"/>
                  </a:lnTo>
                  <a:lnTo>
                    <a:pt x="2493655" y="63124"/>
                  </a:lnTo>
                  <a:lnTo>
                    <a:pt x="2440135" y="46576"/>
                  </a:lnTo>
                  <a:lnTo>
                    <a:pt x="2381071" y="34812"/>
                  </a:lnTo>
                  <a:lnTo>
                    <a:pt x="2323701" y="23340"/>
                  </a:lnTo>
                  <a:lnTo>
                    <a:pt x="2267351" y="8092"/>
                  </a:lnTo>
                  <a:lnTo>
                    <a:pt x="223777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66085606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prestig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608" y="118872"/>
            <a:ext cx="11503152" cy="594360"/>
          </a:xfrm>
        </p:spPr>
        <p:txBody>
          <a:bodyPr>
            <a:noAutofit/>
          </a:bodyPr>
          <a:lstStyle/>
          <a:p>
            <a:pPr algn="ctr"/>
            <a:r>
              <a:rPr lang="en-US" sz="4000" dirty="0" smtClean="0"/>
              <a:t>The prologue Part 1</a:t>
            </a:r>
            <a:endParaRPr lang="en-US" sz="4000" dirty="0"/>
          </a:p>
        </p:txBody>
      </p:sp>
      <p:sp>
        <p:nvSpPr>
          <p:cNvPr id="5" name="Content Placeholder 4"/>
          <p:cNvSpPr>
            <a:spLocks noGrp="1"/>
          </p:cNvSpPr>
          <p:nvPr>
            <p:ph idx="1"/>
          </p:nvPr>
        </p:nvSpPr>
        <p:spPr>
          <a:xfrm>
            <a:off x="182880" y="713232"/>
            <a:ext cx="11932920" cy="6053328"/>
          </a:xfrm>
        </p:spPr>
        <p:txBody>
          <a:bodyPr>
            <a:normAutofit/>
          </a:bodyPr>
          <a:lstStyle/>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Setting: </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Basement in NYC</a:t>
            </a:r>
          </a:p>
          <a:p>
            <a:pPr marL="366268" lvl="0" indent="-246888">
              <a:lnSpc>
                <a:spcPct val="100000"/>
              </a:lnSpc>
              <a:spcBef>
                <a:spcPts val="300"/>
              </a:spcBef>
              <a:buClr>
                <a:srgbClr val="1B587C"/>
              </a:buClr>
              <a:buSzTx/>
              <a:buFont typeface="Georgia"/>
              <a:buChar char="▫"/>
              <a:defRPr/>
            </a:pPr>
            <a:r>
              <a:rPr lang="en-US" sz="2400" dirty="0">
                <a:solidFill>
                  <a:prstClr val="black"/>
                </a:solidFill>
                <a:latin typeface="Georgia"/>
              </a:rPr>
              <a:t>Point of view/narration:</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Retrospective 1</a:t>
            </a:r>
            <a:r>
              <a:rPr lang="en-US" sz="2400" baseline="30000" dirty="0">
                <a:solidFill>
                  <a:srgbClr val="9F2936"/>
                </a:solidFill>
                <a:latin typeface="Georgia"/>
              </a:rPr>
              <a:t>st</a:t>
            </a:r>
            <a:r>
              <a:rPr lang="en-US" sz="2400" dirty="0">
                <a:solidFill>
                  <a:srgbClr val="9F2936"/>
                </a:solidFill>
                <a:latin typeface="Georgia"/>
              </a:rPr>
              <a:t> person, IM (elder) is the narrator</a:t>
            </a:r>
          </a:p>
          <a:p>
            <a:pPr marL="366268" lvl="0" indent="-246888">
              <a:lnSpc>
                <a:spcPct val="100000"/>
              </a:lnSpc>
              <a:spcBef>
                <a:spcPts val="300"/>
              </a:spcBef>
              <a:buClr>
                <a:srgbClr val="1B587C"/>
              </a:buClr>
              <a:buSzTx/>
              <a:buFont typeface="Georgia"/>
              <a:buChar char="▫"/>
              <a:defRPr/>
            </a:pPr>
            <a:r>
              <a:rPr lang="en-US" sz="2400" dirty="0">
                <a:solidFill>
                  <a:prstClr val="black"/>
                </a:solidFill>
                <a:latin typeface="Georgia"/>
              </a:rPr>
              <a:t>Dialogue &amp; diction/syntax &amp; tone:</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Diction is sophisticated yet crude, reflects IM’s education and background </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Syntax mimics spoken language</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Overall tone: sardonic and somewhat insane</a:t>
            </a: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Character introduced: IM</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Distinction between IM (character) and IM (narrator</a:t>
            </a:r>
            <a:r>
              <a:rPr lang="en-US" sz="2400" dirty="0" smtClean="0">
                <a:solidFill>
                  <a:srgbClr val="9F2936"/>
                </a:solidFill>
                <a:latin typeface="Georgia"/>
              </a:rPr>
              <a:t>)</a:t>
            </a:r>
            <a:endParaRPr lang="en-US" sz="2400" dirty="0">
              <a:solidFill>
                <a:srgbClr val="9F2936"/>
              </a:solidFill>
              <a:latin typeface="Georgia"/>
            </a:endParaRPr>
          </a:p>
        </p:txBody>
      </p:sp>
    </p:spTree>
    <p:extLst>
      <p:ext uri="{BB962C8B-B14F-4D97-AF65-F5344CB8AC3E}">
        <p14:creationId xmlns:p14="http://schemas.microsoft.com/office/powerpoint/2010/main" val="147567708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5">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p:cTn id="2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5">
                                            <p:txEl>
                                              <p:pRg st="4" end="4"/>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 calcmode="lin" valueType="num">
                                      <p:cBhvr>
                                        <p:cTn id="36"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5">
                                            <p:txEl>
                                              <p:pRg st="5" end="5"/>
                                            </p:txEl>
                                          </p:spTgt>
                                        </p:tgtEl>
                                      </p:cBhvr>
                                    </p:animEffect>
                                  </p:childTnLst>
                                </p:cTn>
                              </p:par>
                              <p:par>
                                <p:cTn id="39" presetID="53" presetClass="entr" presetSubtype="16" fill="hold" nodeType="with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 calcmode="lin" valueType="num">
                                      <p:cBhvr>
                                        <p:cTn id="41"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5">
                                            <p:txEl>
                                              <p:pRg st="6" end="6"/>
                                            </p:txEl>
                                          </p:spTgt>
                                        </p:tgtEl>
                                      </p:cBhvr>
                                    </p:animEffect>
                                  </p:childTnLst>
                                </p:cTn>
                              </p:par>
                              <p:par>
                                <p:cTn id="44" presetID="53" presetClass="entr" presetSubtype="16" fill="hold" nodeType="withEffect">
                                  <p:stCondLst>
                                    <p:cond delay="0"/>
                                  </p:stCondLst>
                                  <p:childTnLst>
                                    <p:set>
                                      <p:cBhvr>
                                        <p:cTn id="45" dur="1" fill="hold">
                                          <p:stCondLst>
                                            <p:cond delay="0"/>
                                          </p:stCondLst>
                                        </p:cTn>
                                        <p:tgtEl>
                                          <p:spTgt spid="5">
                                            <p:txEl>
                                              <p:pRg st="7" end="7"/>
                                            </p:txEl>
                                          </p:spTgt>
                                        </p:tgtEl>
                                        <p:attrNameLst>
                                          <p:attrName>style.visibility</p:attrName>
                                        </p:attrNameLst>
                                      </p:cBhvr>
                                      <p:to>
                                        <p:strVal val="visible"/>
                                      </p:to>
                                    </p:set>
                                    <p:anim calcmode="lin" valueType="num">
                                      <p:cBhvr>
                                        <p:cTn id="4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48" dur="500"/>
                                        <p:tgtEl>
                                          <p:spTgt spid="5">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nodeType="clickEffect">
                                  <p:stCondLst>
                                    <p:cond delay="0"/>
                                  </p:stCondLst>
                                  <p:childTnLst>
                                    <p:set>
                                      <p:cBhvr>
                                        <p:cTn id="52" dur="1" fill="hold">
                                          <p:stCondLst>
                                            <p:cond delay="0"/>
                                          </p:stCondLst>
                                        </p:cTn>
                                        <p:tgtEl>
                                          <p:spTgt spid="5">
                                            <p:txEl>
                                              <p:pRg st="8" end="8"/>
                                            </p:txEl>
                                          </p:spTgt>
                                        </p:tgtEl>
                                        <p:attrNameLst>
                                          <p:attrName>style.visibility</p:attrName>
                                        </p:attrNameLst>
                                      </p:cBhvr>
                                      <p:to>
                                        <p:strVal val="visible"/>
                                      </p:to>
                                    </p:set>
                                    <p:anim calcmode="lin" valueType="num">
                                      <p:cBhvr>
                                        <p:cTn id="53"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54"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55" dur="500"/>
                                        <p:tgtEl>
                                          <p:spTgt spid="5">
                                            <p:txEl>
                                              <p:pRg st="8" end="8"/>
                                            </p:txEl>
                                          </p:spTgt>
                                        </p:tgtEl>
                                      </p:cBhvr>
                                    </p:animEffect>
                                  </p:childTnLst>
                                </p:cTn>
                              </p:par>
                              <p:par>
                                <p:cTn id="56" presetID="53" presetClass="entr" presetSubtype="16" fill="hold" nodeType="withEffect">
                                  <p:stCondLst>
                                    <p:cond delay="0"/>
                                  </p:stCondLst>
                                  <p:childTnLst>
                                    <p:set>
                                      <p:cBhvr>
                                        <p:cTn id="57" dur="1" fill="hold">
                                          <p:stCondLst>
                                            <p:cond delay="0"/>
                                          </p:stCondLst>
                                        </p:cTn>
                                        <p:tgtEl>
                                          <p:spTgt spid="5">
                                            <p:txEl>
                                              <p:pRg st="9" end="9"/>
                                            </p:txEl>
                                          </p:spTgt>
                                        </p:tgtEl>
                                        <p:attrNameLst>
                                          <p:attrName>style.visibility</p:attrName>
                                        </p:attrNameLst>
                                      </p:cBhvr>
                                      <p:to>
                                        <p:strVal val="visible"/>
                                      </p:to>
                                    </p:set>
                                    <p:anim calcmode="lin" valueType="num">
                                      <p:cBhvr>
                                        <p:cTn id="58"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59"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60"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46304"/>
            <a:ext cx="10058400" cy="777240"/>
          </a:xfrm>
        </p:spPr>
        <p:txBody>
          <a:bodyPr>
            <a:normAutofit fontScale="90000"/>
          </a:bodyPr>
          <a:lstStyle/>
          <a:p>
            <a:pPr algn="ctr"/>
            <a:r>
              <a:rPr lang="en-US" dirty="0" smtClean="0"/>
              <a:t>The prologue part 2</a:t>
            </a:r>
            <a:endParaRPr lang="en-US" dirty="0"/>
          </a:p>
        </p:txBody>
      </p:sp>
      <p:sp>
        <p:nvSpPr>
          <p:cNvPr id="3" name="Content Placeholder 2"/>
          <p:cNvSpPr>
            <a:spLocks noGrp="1"/>
          </p:cNvSpPr>
          <p:nvPr>
            <p:ph idx="1"/>
          </p:nvPr>
        </p:nvSpPr>
        <p:spPr>
          <a:xfrm>
            <a:off x="521208" y="1133856"/>
            <a:ext cx="10607040" cy="5038344"/>
          </a:xfrm>
        </p:spPr>
        <p:txBody>
          <a:bodyPr/>
          <a:lstStyle/>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Symbols/motifs:</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1369 light bulbs</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Light &amp; darkness</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The blues</a:t>
            </a:r>
          </a:p>
          <a:p>
            <a:pPr marL="923544" lvl="2" indent="-219456">
              <a:lnSpc>
                <a:spcPct val="100000"/>
              </a:lnSpc>
              <a:spcBef>
                <a:spcPts val="300"/>
              </a:spcBef>
              <a:spcAft>
                <a:spcPts val="0"/>
              </a:spcAft>
              <a:buClr>
                <a:srgbClr val="F07F09"/>
              </a:buClr>
              <a:buSzTx/>
              <a:buFont typeface="Wingdings 2"/>
              <a:buChar char=""/>
              <a:defRPr/>
            </a:pPr>
            <a:r>
              <a:rPr lang="en-US" sz="2400" dirty="0" smtClean="0">
                <a:solidFill>
                  <a:srgbClr val="F07F09"/>
                </a:solidFill>
                <a:latin typeface="Georgia"/>
              </a:rPr>
              <a:t>Being “never quite on the beat”</a:t>
            </a:r>
          </a:p>
          <a:p>
            <a:pPr marL="658368" lvl="1" indent="-246888">
              <a:lnSpc>
                <a:spcPct val="100000"/>
              </a:lnSpc>
              <a:spcBef>
                <a:spcPts val="300"/>
              </a:spcBef>
              <a:spcAft>
                <a:spcPts val="0"/>
              </a:spcAft>
              <a:buClr>
                <a:srgbClr val="9F2936"/>
              </a:buClr>
              <a:buSzTx/>
              <a:buFont typeface="Georgia"/>
              <a:buChar char="▫"/>
              <a:defRPr/>
            </a:pPr>
            <a:r>
              <a:rPr lang="en-US" sz="2400" dirty="0" smtClean="0">
                <a:solidFill>
                  <a:srgbClr val="9F2936"/>
                </a:solidFill>
                <a:latin typeface="Georgia"/>
              </a:rPr>
              <a:t>Hallucinations </a:t>
            </a:r>
            <a:endParaRPr lang="en-US" sz="2400" dirty="0">
              <a:solidFill>
                <a:srgbClr val="9F2936"/>
              </a:solidFill>
              <a:latin typeface="Georgia"/>
            </a:endParaRPr>
          </a:p>
          <a:p>
            <a:pPr marL="923544" lvl="2" indent="-219456">
              <a:lnSpc>
                <a:spcPct val="100000"/>
              </a:lnSpc>
              <a:spcBef>
                <a:spcPts val="300"/>
              </a:spcBef>
              <a:spcAft>
                <a:spcPts val="0"/>
              </a:spcAft>
              <a:buClr>
                <a:srgbClr val="F07F09"/>
              </a:buClr>
              <a:buSzTx/>
              <a:buFont typeface="Wingdings 2"/>
              <a:buChar char=""/>
              <a:defRPr/>
            </a:pPr>
            <a:r>
              <a:rPr lang="en-US" sz="2400" dirty="0">
                <a:solidFill>
                  <a:srgbClr val="F07F09"/>
                </a:solidFill>
                <a:latin typeface="Georgia"/>
              </a:rPr>
              <a:t>Story of black woman shows ambivalence of black-white relationships</a:t>
            </a:r>
          </a:p>
          <a:p>
            <a:pPr marL="365760" lvl="0" indent="-256032">
              <a:lnSpc>
                <a:spcPct val="100000"/>
              </a:lnSpc>
              <a:spcBef>
                <a:spcPts val="300"/>
              </a:spcBef>
              <a:buClr>
                <a:srgbClr val="1B587C"/>
              </a:buClr>
              <a:buSzTx/>
              <a:buFont typeface="Georgia"/>
              <a:buChar char="•"/>
              <a:defRPr/>
            </a:pPr>
            <a:r>
              <a:rPr lang="en-US" sz="2400" dirty="0">
                <a:solidFill>
                  <a:prstClr val="black"/>
                </a:solidFill>
                <a:latin typeface="Georgia"/>
              </a:rPr>
              <a:t>Foreshadowing: </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Several prominent characters later in life of IM (character) mentioned</a:t>
            </a:r>
          </a:p>
          <a:p>
            <a:pPr marL="658368" lvl="1" indent="-246888">
              <a:lnSpc>
                <a:spcPct val="100000"/>
              </a:lnSpc>
              <a:spcBef>
                <a:spcPts val="300"/>
              </a:spcBef>
              <a:spcAft>
                <a:spcPts val="0"/>
              </a:spcAft>
              <a:buClr>
                <a:srgbClr val="9F2936"/>
              </a:buClr>
              <a:buSzTx/>
              <a:buFont typeface="Georgia"/>
              <a:buChar char="▫"/>
              <a:defRPr/>
            </a:pPr>
            <a:r>
              <a:rPr lang="en-US" sz="2400" dirty="0">
                <a:solidFill>
                  <a:srgbClr val="9F2936"/>
                </a:solidFill>
                <a:latin typeface="Georgia"/>
              </a:rPr>
              <a:t>IM (narrator) himself shows what IM (character) will end up like</a:t>
            </a:r>
          </a:p>
          <a:p>
            <a:endParaRPr lang="en-US" dirty="0"/>
          </a:p>
        </p:txBody>
      </p:sp>
    </p:spTree>
    <p:extLst>
      <p:ext uri="{BB962C8B-B14F-4D97-AF65-F5344CB8AC3E}">
        <p14:creationId xmlns:p14="http://schemas.microsoft.com/office/powerpoint/2010/main" val="83202181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6" dur="500"/>
                                        <p:tgtEl>
                                          <p:spTgt spid="3">
                                            <p:txEl>
                                              <p:pRg st="7" end="7"/>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par>
                                <p:cTn id="52" presetID="53" presetClass="entr" presetSubtype="16"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p:cTn id="54"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10.xml><?xml version="1.0" encoding="utf-8"?>
<p:tagLst xmlns:a="http://schemas.openxmlformats.org/drawingml/2006/main" xmlns:r="http://schemas.openxmlformats.org/officeDocument/2006/relationships" xmlns:p="http://schemas.openxmlformats.org/presentationml/2006/main">
  <p:tag name="HIGHLIGHTER" val="false"/>
</p:tagLst>
</file>

<file path=ppt/tags/tag11.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ags/tag5.xml><?xml version="1.0" encoding="utf-8"?>
<p:tagLst xmlns:a="http://schemas.openxmlformats.org/drawingml/2006/main" xmlns:r="http://schemas.openxmlformats.org/officeDocument/2006/relationships" xmlns:p="http://schemas.openxmlformats.org/presentationml/2006/main">
  <p:tag name="HIGHLIGHTER" val="false"/>
</p:tagLst>
</file>

<file path=ppt/tags/tag6.xml><?xml version="1.0" encoding="utf-8"?>
<p:tagLst xmlns:a="http://schemas.openxmlformats.org/drawingml/2006/main" xmlns:r="http://schemas.openxmlformats.org/officeDocument/2006/relationships" xmlns:p="http://schemas.openxmlformats.org/presentationml/2006/main">
  <p:tag name="HIGHLIGHTER" val="false"/>
</p:tagLst>
</file>

<file path=ppt/tags/tag7.xml><?xml version="1.0" encoding="utf-8"?>
<p:tagLst xmlns:a="http://schemas.openxmlformats.org/drawingml/2006/main" xmlns:r="http://schemas.openxmlformats.org/officeDocument/2006/relationships" xmlns:p="http://schemas.openxmlformats.org/presentationml/2006/main">
  <p:tag name="HIGHLIGHTER" val="false"/>
</p:tagLst>
</file>

<file path=ppt/tags/tag8.xml><?xml version="1.0" encoding="utf-8"?>
<p:tagLst xmlns:a="http://schemas.openxmlformats.org/drawingml/2006/main" xmlns:r="http://schemas.openxmlformats.org/officeDocument/2006/relationships" xmlns:p="http://schemas.openxmlformats.org/presentationml/2006/main">
  <p:tag name="HIGHLIGHTER" val="false"/>
</p:tagLst>
</file>

<file path=ppt/tags/tag9.xml><?xml version="1.0" encoding="utf-8"?>
<p:tagLst xmlns:a="http://schemas.openxmlformats.org/drawingml/2006/main" xmlns:r="http://schemas.openxmlformats.org/officeDocument/2006/relationships" xmlns:p="http://schemas.openxmlformats.org/presentationml/2006/main">
  <p:tag name="HIGHLIGHTER"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1431</TotalTime>
  <Words>4001</Words>
  <Application>Microsoft Macintosh PowerPoint</Application>
  <PresentationFormat>Custom</PresentationFormat>
  <Paragraphs>488</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Wood Type</vt:lpstr>
      <vt:lpstr>Ralph Ellison </vt:lpstr>
      <vt:lpstr>Background information on the author</vt:lpstr>
      <vt:lpstr>Historical information</vt:lpstr>
      <vt:lpstr>Debate Within the Black Community</vt:lpstr>
      <vt:lpstr>Characteristics of the genre</vt:lpstr>
      <vt:lpstr>Plot summary </vt:lpstr>
      <vt:lpstr>Structure of the novel </vt:lpstr>
      <vt:lpstr>The prologue Part 1</vt:lpstr>
      <vt:lpstr>The prologue part 2</vt:lpstr>
      <vt:lpstr>Chapter 1: Battle Royal part 1</vt:lpstr>
      <vt:lpstr>Chapter 1: battle royal part 2</vt:lpstr>
      <vt:lpstr>Chapters 2 – 3 Norton &amp; the Golden Day part 1</vt:lpstr>
      <vt:lpstr>Chapters 2-3 Norton &amp; the Golden Day part 2</vt:lpstr>
      <vt:lpstr>Chapters 4-6: Return &amp; Exile from the College 1 </vt:lpstr>
      <vt:lpstr>Chapters 4-6: Return &amp; Exile from the College 2 </vt:lpstr>
      <vt:lpstr>Chapters 7 – 9 Trip &amp; Arrival in NYC part 1</vt:lpstr>
      <vt:lpstr>Chapters 7-9: Trip &amp; Arrival in NYC part 2</vt:lpstr>
      <vt:lpstr>Chapters 10-11: Liberty Paints part 1</vt:lpstr>
      <vt:lpstr>Chapters 10-11: Liberty Paints part 2</vt:lpstr>
      <vt:lpstr>Chapters 12-13: Mary &amp; the Eviction part 1</vt:lpstr>
      <vt:lpstr>Chapters 12-13: Mary &amp; the Eviction part 2</vt:lpstr>
      <vt:lpstr>Chapters 14-15: The Brotherhood part 1</vt:lpstr>
      <vt:lpstr>Chapters 16-17: First Brotherhood Speech &amp; Ras 1</vt:lpstr>
      <vt:lpstr>Chapters 16-17: First Brotherhood Speech &amp; Ras 2</vt:lpstr>
      <vt:lpstr>Chapters 18-19: Nameless Note &amp; Woman Question</vt:lpstr>
      <vt:lpstr>Chapters 20-21: Clifton’s Death and Funeral 1</vt:lpstr>
      <vt:lpstr>Chapters 20-21: Clifton’s Death and Funeral 2</vt:lpstr>
      <vt:lpstr>Chapters 22-24: Return to Harlem &amp; Rinehart 1</vt:lpstr>
      <vt:lpstr>Chapters 22-24: Return to Harlem &amp; Rinehart 2</vt:lpstr>
      <vt:lpstr>Chapter 25: Riot part 1</vt:lpstr>
      <vt:lpstr>Chapter 25: Riot part 2</vt:lpstr>
      <vt:lpstr>Epilogue </vt:lpstr>
      <vt:lpstr>Epilogue part 2 </vt:lpstr>
      <vt:lpstr>Characters </vt:lpstr>
      <vt:lpstr>Characters continued </vt:lpstr>
      <vt:lpstr>Literary Devices</vt:lpstr>
      <vt:lpstr>Literary Devices continued </vt:lpstr>
      <vt:lpstr>Symbols/ the sambo doll and the coin bank</vt:lpstr>
      <vt:lpstr>Symbols/sambo doll and the coin bank </vt:lpstr>
      <vt:lpstr>themes</vt:lpstr>
      <vt:lpstr>Themes continued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Ralph Ellison</dc:title>
  <dc:creator>Yasmin M. Griffin</dc:creator>
  <cp:lastModifiedBy>Sandra Effinger</cp:lastModifiedBy>
  <cp:revision>78</cp:revision>
  <dcterms:created xsi:type="dcterms:W3CDTF">2016-12-04T15:35:11Z</dcterms:created>
  <dcterms:modified xsi:type="dcterms:W3CDTF">2022-11-18T14:46:43Z</dcterms:modified>
</cp:coreProperties>
</file>